
<file path=[Content_Types].xml><?xml version="1.0" encoding="utf-8"?>
<Types xmlns="http://schemas.openxmlformats.org/package/2006/content-types">
  <Default Extension="xml" ContentType="application/vnd.openxmlformats-package.core-properties+xml"/>
  <Default Extension="jpeg" ContentType="image/jpeg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67a57a44b3d4b46" /><Relationship Type="http://schemas.openxmlformats.org/officeDocument/2006/relationships/extended-properties" Target="/docProps/app.xml" Id="Rab273959e33f49b3" /><Relationship Type="http://schemas.openxmlformats.org/officeDocument/2006/relationships/officeDocument" Target="/ppt/presentation.xml" Id="R596c5f74b3884c1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b911f6401ff470e"/>
  </p:sldMasterIdLst>
  <p:notesMasterIdLst>
    <p:notesMasterId xmlns:r="http://schemas.openxmlformats.org/officeDocument/2006/relationships" r:id="R050df058efcc4a81"/>
  </p:notesMasterIdLst>
  <p:sldIdLst>
    <p:sldId xmlns:r="http://schemas.openxmlformats.org/officeDocument/2006/relationships" id="256" r:id="R409760c20fbd4d12"/>
    <p:sldId xmlns:r="http://schemas.openxmlformats.org/officeDocument/2006/relationships" id="257" r:id="R361a2c6103f14413"/>
    <p:sldId xmlns:r="http://schemas.openxmlformats.org/officeDocument/2006/relationships" id="258" r:id="R69c319d81c6044fb"/>
    <p:sldId xmlns:r="http://schemas.openxmlformats.org/officeDocument/2006/relationships" id="259" r:id="Rfac669a7bde34be7"/>
    <p:sldId xmlns:r="http://schemas.openxmlformats.org/officeDocument/2006/relationships" id="260" r:id="R06aa2a89215a48e4"/>
    <p:sldId xmlns:r="http://schemas.openxmlformats.org/officeDocument/2006/relationships" id="261" r:id="Rcaf4f7b6337443db"/>
    <p:sldId xmlns:r="http://schemas.openxmlformats.org/officeDocument/2006/relationships" id="262" r:id="R9f3e06c5aef3488c"/>
    <p:sldId xmlns:r="http://schemas.openxmlformats.org/officeDocument/2006/relationships" id="263" r:id="R46463fb8811943b5"/>
    <p:sldId xmlns:r="http://schemas.openxmlformats.org/officeDocument/2006/relationships" id="264" r:id="R526028cab82442f2"/>
    <p:sldId xmlns:r="http://schemas.openxmlformats.org/officeDocument/2006/relationships" id="265" r:id="R88333968a86e4311"/>
    <p:sldId xmlns:r="http://schemas.openxmlformats.org/officeDocument/2006/relationships" id="266" r:id="R6f3bf51f289044d9"/>
    <p:sldId xmlns:r="http://schemas.openxmlformats.org/officeDocument/2006/relationships" id="267" r:id="R310545e692824344"/>
    <p:sldId xmlns:r="http://schemas.openxmlformats.org/officeDocument/2006/relationships" id="268" r:id="Rd1211ba648224a67"/>
    <p:sldId xmlns:r="http://schemas.openxmlformats.org/officeDocument/2006/relationships" id="269" r:id="R6abecfdb3b024b4c"/>
    <p:sldId xmlns:r="http://schemas.openxmlformats.org/officeDocument/2006/relationships" id="270" r:id="R3e616d5763c94209"/>
    <p:sldId xmlns:r="http://schemas.openxmlformats.org/officeDocument/2006/relationships" id="271" r:id="Rd7a398613ff34890"/>
    <p:sldId xmlns:r="http://schemas.openxmlformats.org/officeDocument/2006/relationships" id="272" r:id="Raabdffdc84114213"/>
    <p:sldId xmlns:r="http://schemas.openxmlformats.org/officeDocument/2006/relationships" id="273" r:id="Rb54a5668be904163"/>
    <p:sldId xmlns:r="http://schemas.openxmlformats.org/officeDocument/2006/relationships" id="274" r:id="Rba024ad3559f4707"/>
    <p:sldId xmlns:r="http://schemas.openxmlformats.org/officeDocument/2006/relationships" id="275" r:id="Rc2d6da0573b24c6a"/>
    <p:sldId xmlns:r="http://schemas.openxmlformats.org/officeDocument/2006/relationships" id="276" r:id="R90c9ccead552472e"/>
    <p:sldId xmlns:r="http://schemas.openxmlformats.org/officeDocument/2006/relationships" id="277" r:id="R35ce6f2cbe5f4fab"/>
    <p:sldId xmlns:r="http://schemas.openxmlformats.org/officeDocument/2006/relationships" id="278" r:id="R4ad239a93192440b"/>
    <p:sldId xmlns:r="http://schemas.openxmlformats.org/officeDocument/2006/relationships" id="279" r:id="R9f2e40a08d3749d0"/>
    <p:sldId xmlns:r="http://schemas.openxmlformats.org/officeDocument/2006/relationships" id="280" r:id="Rf881b1a9e1f447a2"/>
    <p:sldId xmlns:r="http://schemas.openxmlformats.org/officeDocument/2006/relationships" id="281" r:id="R78bb9b84bce545b1"/>
    <p:sldId xmlns:r="http://schemas.openxmlformats.org/officeDocument/2006/relationships" id="282" r:id="Rab4f0c12dbae48d7"/>
  </p:sldIdLst>
  <p:sldSz cx="12192000" cy="6858000"/>
  <p:notesSz cx="6858000" cy="9144000"/>
  <p:defaultTextStyle>
    <a:defPPr xmlns:a="http://schemas.openxmlformats.org/drawingml/2006/main">
      <a:buNone/>
    </a:defPPr>
    <a:lvl1pPr xmlns:a="http://schemas.openxmlformats.org/drawingml/2006/main" marL="0" algn="l" defTabSz="914400">
      <a:buNone/>
      <a:defRPr sz="1800" kern="1200">
        <a:solidFill>
          <a:schemeClr val="tx1"/>
        </a:solidFill>
        <a:latin typeface="+mn-lt"/>
        <a:ea typeface="+mn-lt"/>
        <a:cs typeface="+mn-lt"/>
      </a:defRPr>
    </a:lvl1pPr>
    <a:lvl2pPr xmlns:a="http://schemas.openxmlformats.org/drawingml/2006/main" marL="457200" algn="l" defTabSz="914400">
      <a:buNone/>
      <a:defRPr sz="1800" kern="1200">
        <a:solidFill>
          <a:schemeClr val="tx1"/>
        </a:solidFill>
        <a:latin typeface="+mn-lt"/>
        <a:ea typeface="+mn-lt"/>
        <a:cs typeface="+mn-lt"/>
      </a:defRPr>
    </a:lvl2pPr>
    <a:lvl3pPr xmlns:a="http://schemas.openxmlformats.org/drawingml/2006/main" marL="914400" algn="l" defTabSz="914400">
      <a:buNone/>
      <a:defRPr sz="1800" kern="1200">
        <a:solidFill>
          <a:schemeClr val="tx1"/>
        </a:solidFill>
        <a:latin typeface="+mn-lt"/>
        <a:ea typeface="+mn-lt"/>
        <a:cs typeface="+mn-lt"/>
      </a:defRPr>
    </a:lvl3pPr>
    <a:lvl4pPr xmlns:a="http://schemas.openxmlformats.org/drawingml/2006/main" marL="1371600" algn="l" defTabSz="914400">
      <a:buNone/>
      <a:defRPr sz="1800" kern="1200">
        <a:solidFill>
          <a:schemeClr val="tx1"/>
        </a:solidFill>
        <a:latin typeface="+mn-lt"/>
        <a:ea typeface="+mn-lt"/>
        <a:cs typeface="+mn-lt"/>
      </a:defRPr>
    </a:lvl4pPr>
    <a:lvl5pPr xmlns:a="http://schemas.openxmlformats.org/drawingml/2006/main" marL="1828800" algn="l" defTabSz="914400">
      <a:buNone/>
      <a:defRPr sz="1800" kern="1200">
        <a:solidFill>
          <a:schemeClr val="tx1"/>
        </a:solidFill>
        <a:latin typeface="+mn-lt"/>
        <a:ea typeface="+mn-lt"/>
        <a:cs typeface="+mn-lt"/>
      </a:defRPr>
    </a:lvl5pPr>
    <a:lvl6pPr xmlns:a="http://schemas.openxmlformats.org/drawingml/2006/main" marL="2286000" algn="l" defTabSz="914400">
      <a:buNone/>
      <a:defRPr sz="1800" kern="1200">
        <a:solidFill>
          <a:schemeClr val="tx1"/>
        </a:solidFill>
        <a:latin typeface="+mn-lt"/>
        <a:ea typeface="+mn-lt"/>
        <a:cs typeface="+mn-lt"/>
      </a:defRPr>
    </a:lvl6pPr>
    <a:lvl7pPr xmlns:a="http://schemas.openxmlformats.org/drawingml/2006/main" marL="2743200" algn="l" defTabSz="914400">
      <a:buNone/>
      <a:defRPr sz="1800" kern="1200">
        <a:solidFill>
          <a:schemeClr val="tx1"/>
        </a:solidFill>
        <a:latin typeface="+mn-lt"/>
        <a:ea typeface="+mn-lt"/>
        <a:cs typeface="+mn-lt"/>
      </a:defRPr>
    </a:lvl7pPr>
    <a:lvl8pPr xmlns:a="http://schemas.openxmlformats.org/drawingml/2006/main" marL="3200400" algn="l" defTabSz="914400">
      <a:buNone/>
      <a:defRPr sz="1800" kern="1200">
        <a:solidFill>
          <a:schemeClr val="tx1"/>
        </a:solidFill>
        <a:latin typeface="+mn-lt"/>
        <a:ea typeface="+mn-lt"/>
        <a:cs typeface="+mn-lt"/>
      </a:defRPr>
    </a:lvl8pPr>
    <a:lvl9pPr xmlns:a="http://schemas.openxmlformats.org/drawingml/2006/main" marL="3657600" algn="l" defTabSz="914400">
      <a:buNone/>
      <a:defRPr sz="1800" kern="1200">
        <a:solidFill>
          <a:schemeClr val="tx1"/>
        </a:solidFill>
        <a:latin typeface="+mn-lt"/>
        <a:ea typeface="+mn-lt"/>
        <a:cs typeface="+mn-lt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>
  <p:slideViewPr>
    <p:cSldViewPr snapToGrid="0">
      <p:cViewPr>
        <p:scale>
          <a:sx xmlns:a="http://schemas.openxmlformats.org/drawingml/2006/main" n="1" d="1"/>
          <a:sy xmlns:a="http://schemas.openxmlformats.org/drawingml/2006/main" n="1" d="1"/>
        </p:scale>
        <p:origin x="0" y="0"/>
      </p:cViewPr>
      <p:guideLst/>
    </p:cSldViewPr>
  </p:slide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4526b52087942a9" /><Relationship Type="http://schemas.openxmlformats.org/officeDocument/2006/relationships/slideMaster" Target="/ppt/slideMasters/slideMaster1.xml" Id="R7b911f6401ff470e" /><Relationship Type="http://schemas.openxmlformats.org/officeDocument/2006/relationships/notesMaster" Target="/ppt/notesMasters/notesMaster1.xml" Id="R050df058efcc4a81" /><Relationship Type="http://schemas.openxmlformats.org/officeDocument/2006/relationships/presProps" Target="/ppt/presProps.xml" Id="R226f73c01340467b" /><Relationship Type="http://schemas.openxmlformats.org/officeDocument/2006/relationships/viewProps" Target="/ppt/viewProps.xml" Id="R57bb268e0b4847b7" /><Relationship Type="http://schemas.openxmlformats.org/officeDocument/2006/relationships/tableStyles" Target="/ppt/tableStyles.xml" Id="Rea3352f48f2c4d01" /><Relationship Type="http://schemas.openxmlformats.org/officeDocument/2006/relationships/slide" Target="/ppt/slides/slide1.xml" Id="R409760c20fbd4d12" /><Relationship Type="http://schemas.openxmlformats.org/officeDocument/2006/relationships/slide" Target="/ppt/slides/slide2.xml" Id="R361a2c6103f14413" /><Relationship Type="http://schemas.openxmlformats.org/officeDocument/2006/relationships/slide" Target="/ppt/slides/slide3.xml" Id="R69c319d81c6044fb" /><Relationship Type="http://schemas.openxmlformats.org/officeDocument/2006/relationships/slide" Target="/ppt/slides/slide4.xml" Id="Rfac669a7bde34be7" /><Relationship Type="http://schemas.openxmlformats.org/officeDocument/2006/relationships/slide" Target="/ppt/slides/slide5.xml" Id="R06aa2a89215a48e4" /><Relationship Type="http://schemas.openxmlformats.org/officeDocument/2006/relationships/slide" Target="/ppt/slides/slide6.xml" Id="Rcaf4f7b6337443db" /><Relationship Type="http://schemas.openxmlformats.org/officeDocument/2006/relationships/slide" Target="/ppt/slides/slide7.xml" Id="R9f3e06c5aef3488c" /><Relationship Type="http://schemas.openxmlformats.org/officeDocument/2006/relationships/slide" Target="/ppt/slides/slide8.xml" Id="R46463fb8811943b5" /><Relationship Type="http://schemas.openxmlformats.org/officeDocument/2006/relationships/slide" Target="/ppt/slides/slide9.xml" Id="R526028cab82442f2" /><Relationship Type="http://schemas.openxmlformats.org/officeDocument/2006/relationships/slide" Target="/ppt/slides/slide10.xml" Id="R88333968a86e4311" /><Relationship Type="http://schemas.openxmlformats.org/officeDocument/2006/relationships/slide" Target="/ppt/slides/slide11.xml" Id="R6f3bf51f289044d9" /><Relationship Type="http://schemas.openxmlformats.org/officeDocument/2006/relationships/slide" Target="/ppt/slides/slide12.xml" Id="R310545e692824344" /><Relationship Type="http://schemas.openxmlformats.org/officeDocument/2006/relationships/slide" Target="/ppt/slides/slide13.xml" Id="Rd1211ba648224a67" /><Relationship Type="http://schemas.openxmlformats.org/officeDocument/2006/relationships/slide" Target="/ppt/slides/slide14.xml" Id="R6abecfdb3b024b4c" /><Relationship Type="http://schemas.openxmlformats.org/officeDocument/2006/relationships/slide" Target="/ppt/slides/slide15.xml" Id="R3e616d5763c94209" /><Relationship Type="http://schemas.openxmlformats.org/officeDocument/2006/relationships/slide" Target="/ppt/slides/slide16.xml" Id="Rd7a398613ff34890" /><Relationship Type="http://schemas.openxmlformats.org/officeDocument/2006/relationships/slide" Target="/ppt/slides/slide17.xml" Id="Raabdffdc84114213" /><Relationship Type="http://schemas.openxmlformats.org/officeDocument/2006/relationships/slide" Target="/ppt/slides/slide18.xml" Id="Rb54a5668be904163" /><Relationship Type="http://schemas.openxmlformats.org/officeDocument/2006/relationships/slide" Target="/ppt/slides/slide19.xml" Id="Rba024ad3559f4707" /><Relationship Type="http://schemas.openxmlformats.org/officeDocument/2006/relationships/slide" Target="/ppt/slides/slide20.xml" Id="Rc2d6da0573b24c6a" /><Relationship Type="http://schemas.openxmlformats.org/officeDocument/2006/relationships/slide" Target="/ppt/slides/slide21.xml" Id="R90c9ccead552472e" /><Relationship Type="http://schemas.openxmlformats.org/officeDocument/2006/relationships/slide" Target="/ppt/slides/slide22.xml" Id="R35ce6f2cbe5f4fab" /><Relationship Type="http://schemas.openxmlformats.org/officeDocument/2006/relationships/slide" Target="/ppt/slides/slide23.xml" Id="R4ad239a93192440b" /><Relationship Type="http://schemas.openxmlformats.org/officeDocument/2006/relationships/slide" Target="/ppt/slides/slide24.xml" Id="R9f2e40a08d3749d0" /><Relationship Type="http://schemas.openxmlformats.org/officeDocument/2006/relationships/slide" Target="/ppt/slides/slide25.xml" Id="Rf881b1a9e1f447a2" /><Relationship Type="http://schemas.openxmlformats.org/officeDocument/2006/relationships/slide" Target="/ppt/slides/slide26.xml" Id="R78bb9b84bce545b1" /><Relationship Type="http://schemas.openxmlformats.org/officeDocument/2006/relationships/slide" Target="/ppt/slides/slide27.xml" Id="Rab4f0c12dbae48d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06e12c2f6dd41b1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Night 1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Night 1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</a:schemeClr>
            </a:gs>
            <a:gs pos="50000">
              <a:schemeClr val="phClr">
                <a:tint val="73000"/>
                <a:lumMod val="105000"/>
              </a:schemeClr>
            </a:gs>
            <a:gs pos="100000">
              <a:schemeClr val="phClr">
                <a:tint val="81000"/>
                <a:lumMod val="105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tint val="94000"/>
                <a:lumMod val="102000"/>
              </a:schemeClr>
            </a:gs>
            <a:gs pos="50000">
              <a:schemeClr val="phClr">
                <a:shade val="100000"/>
                <a:lumMod val="100000"/>
              </a:schemeClr>
            </a:gs>
            <a:gs pos="100000">
              <a:schemeClr val="phClr">
                <a:shade val="78000"/>
                <a:lumMod val="99000"/>
              </a:schemeClr>
            </a:gs>
          </a:gsLst>
          <a:lin ang="5400000" scaled="0"/>
          <a:tileRect/>
        </a:gradFill>
      </a:fillStyleLst>
      <a:lnStyleLst>
        <a:ln w="12700">
          <a:prstDash val="solid"/>
        </a:ln>
        <a:ln w="19050">
          <a:prstDash val="solid"/>
        </a:ln>
        <a:ln w="2540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b67a89aacf94292" /><Relationship Type="http://schemas.openxmlformats.org/officeDocument/2006/relationships/notesMaster" Target="/ppt/notesMasters/notesMaster1.xml" Id="Raa9a81d7812a41f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785caa3eea0412a" /><Relationship Type="http://schemas.openxmlformats.org/officeDocument/2006/relationships/notesMaster" Target="/ppt/notesMasters/notesMaster1.xml" Id="Rc90aeed825564a5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608a09f5d754eb5" /><Relationship Type="http://schemas.openxmlformats.org/officeDocument/2006/relationships/notesMaster" Target="/ppt/notesMasters/notesMaster1.xml" Id="R0deaf032b85b44b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8886eb861174a0a" /><Relationship Type="http://schemas.openxmlformats.org/officeDocument/2006/relationships/notesMaster" Target="/ppt/notesMasters/notesMaster1.xml" Id="Rc7c1f478a01b4cd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76faebc72a74a86" /><Relationship Type="http://schemas.openxmlformats.org/officeDocument/2006/relationships/notesMaster" Target="/ppt/notesMasters/notesMaster1.xml" Id="R0301db5171ee492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2a9737977f94b0b" /><Relationship Type="http://schemas.openxmlformats.org/officeDocument/2006/relationships/notesMaster" Target="/ppt/notesMasters/notesMaster1.xml" Id="R574d48711c2f4ee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96e4e50e16446ce" /><Relationship Type="http://schemas.openxmlformats.org/officeDocument/2006/relationships/notesMaster" Target="/ppt/notesMasters/notesMaster1.xml" Id="R13bb47f9e7364f8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5270b6779334967" /><Relationship Type="http://schemas.openxmlformats.org/officeDocument/2006/relationships/notesMaster" Target="/ppt/notesMasters/notesMaster1.xml" Id="R99efe18e540f45c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d962fa1eca946dd" /><Relationship Type="http://schemas.openxmlformats.org/officeDocument/2006/relationships/notesMaster" Target="/ppt/notesMasters/notesMaster1.xml" Id="R28a0ee75c639425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e01534fbc5141fa" /><Relationship Type="http://schemas.openxmlformats.org/officeDocument/2006/relationships/notesMaster" Target="/ppt/notesMasters/notesMaster1.xml" Id="R7faf8261d4dc4b8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fbffecce84e94a93" /><Relationship Type="http://schemas.openxmlformats.org/officeDocument/2006/relationships/notesMaster" Target="/ppt/notesMasters/notesMaster1.xml" Id="Rc0e5194abbbd4ce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6f02f86a5194d6d" /><Relationship Type="http://schemas.openxmlformats.org/officeDocument/2006/relationships/notesMaster" Target="/ppt/notesMasters/notesMaster1.xml" Id="R888554664d334c5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f0a236160c2e4bd8" /><Relationship Type="http://schemas.openxmlformats.org/officeDocument/2006/relationships/notesMaster" Target="/ppt/notesMasters/notesMaster1.xml" Id="R33e72b64a7444b23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92ce3781fd14a00" /><Relationship Type="http://schemas.openxmlformats.org/officeDocument/2006/relationships/notesMaster" Target="/ppt/notesMasters/notesMaster1.xml" Id="R8dd1f0265d9443fd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73b11bf73e6f420d" /><Relationship Type="http://schemas.openxmlformats.org/officeDocument/2006/relationships/notesMaster" Target="/ppt/notesMasters/notesMaster1.xml" Id="Rd72668f2b4bb4c5e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a36668565f1d4de7" /><Relationship Type="http://schemas.openxmlformats.org/officeDocument/2006/relationships/notesMaster" Target="/ppt/notesMasters/notesMaster1.xml" Id="Refd8fd7d971f409d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7b3b6f2019d94088" /><Relationship Type="http://schemas.openxmlformats.org/officeDocument/2006/relationships/notesMaster" Target="/ppt/notesMasters/notesMaster1.xml" Id="Rf790af6c19774472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d0184fba52284fcd" /><Relationship Type="http://schemas.openxmlformats.org/officeDocument/2006/relationships/notesMaster" Target="/ppt/notesMasters/notesMaster1.xml" Id="R3059859849bd448a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648daa5582524257" /><Relationship Type="http://schemas.openxmlformats.org/officeDocument/2006/relationships/notesMaster" Target="/ppt/notesMasters/notesMaster1.xml" Id="R8ba38c98cd9e4735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e2eb0a85fec6416c" /><Relationship Type="http://schemas.openxmlformats.org/officeDocument/2006/relationships/notesMaster" Target="/ppt/notesMasters/notesMaster1.xml" Id="Ree388a822ee947d8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78042a4f37f0411f" /><Relationship Type="http://schemas.openxmlformats.org/officeDocument/2006/relationships/notesMaster" Target="/ppt/notesMasters/notesMaster1.xml" Id="Rd91b37014fac4fbc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3cf2ebd573b84d16" /><Relationship Type="http://schemas.openxmlformats.org/officeDocument/2006/relationships/notesMaster" Target="/ppt/notesMasters/notesMaster1.xml" Id="Rbeb4699e3af14186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59290c37b6d54093" /><Relationship Type="http://schemas.openxmlformats.org/officeDocument/2006/relationships/notesMaster" Target="/ppt/notesMasters/notesMaster1.xml" Id="Rbe1362e934c04ac0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2f7e4562b63846e7" /><Relationship Type="http://schemas.openxmlformats.org/officeDocument/2006/relationships/notesMaster" Target="/ppt/notesMasters/notesMaster1.xml" Id="R87324258bda346c7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6c3d7a89401c4266" /><Relationship Type="http://schemas.openxmlformats.org/officeDocument/2006/relationships/notesMaster" Target="/ppt/notesMasters/notesMaster1.xml" Id="Rca9d322d3c5546f4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b87a7d6ef2214a41" /><Relationship Type="http://schemas.openxmlformats.org/officeDocument/2006/relationships/notesMaster" Target="/ppt/notesMasters/notesMaster1.xml" Id="R3d30edbf3e07424c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06813f47d77144c7" /><Relationship Type="http://schemas.openxmlformats.org/officeDocument/2006/relationships/notesMaster" Target="/ppt/notesMasters/notesMaster1.xml" Id="R4aff7c772ae94e9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114–115. Book figures cropped from supplied Ch05DCTheory photos. See assets/sources.json for exact source photo and crop. Circuit: assets/parallel-build.fzz, native Fritzing 1.0.8 bundled parts, schematic connection model rather than a physical-build test. Holder artwork depicts one cell but the actual classroom source is one two-AAA pack, nominal 3 V.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This editable wiring schematic precedes the matching physical breadboard view. Attempt the circuit with power off, then compare the next slide. A is a current meter in series, V is a voltmeter across two points, Ω is an unpowered resistance measurement. Symbols identify electrical connectivity, not physical terminal locations.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114–115. Book figures cropped from supplied Ch05DCTheory photos. See assets/sources.json for exact source photo and crop. Circuit: assets/parallel-build.fzz, native Fritzing 1.0.8 bundled parts, schematic connection model rather than a physical-build test. Holder artwork depicts one cell but the actual classroom source is one two-AAA pack, nominal 3 V.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114–115. Book figures cropped from supplied Ch05DCTheory photos. See assets/sources.json for exact source photo and crop. Circuit: assets/parallel-voltage.fzz, native Fritzing 1.0.8 bundled parts, schematic connection model rather than a physical-build test. Holder artwork depicts one cell but the actual classroom source is one two-AAA pack, nominal 3 V.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This editable wiring schematic precedes the matching physical breadboard view. Attempt the circuit with power off, then compare the next slide. A is a current meter in series, V is a voltmeter across two points, Ω is an unpowered resistance measurement. Symbols identify electrical connectivity, not physical terminal locations.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114–115. Book figures cropped from supplied Ch05DCTheory photos. See assets/sources.json for exact source photo and crop. Circuit: assets/parallel-voltage.fzz, native Fritzing 1.0.8 bundled parts, schematic connection model rather than a physical-build test. Holder artwork depicts one cell but the actual classroom source is one two-AAA pack, nominal 3 V.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114–115. Book figures cropped from supplied Ch05DCTheory photos. See assets/sources.json for exact source photo and crop. 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115–117. Book figures cropped from supplied Ch05DCTheory photos. See assets/sources.json for exact source photo and crop. Circuit: assets/parallel-total-current.fzz, native Fritzing 1.0.8 bundled parts, schematic connection model rather than a physical-build test. Holder artwork depicts one cell but the actual classroom source is one two-AAA pack, nominal 3 V.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This editable wiring schematic precedes the matching physical breadboard view. Attempt the circuit with power off, then compare the next slide. A is a current meter in series, V is a voltmeter across two points, Ω is an unpowered resistance measurement. Symbols identify electrical connectivity, not physical terminal locations.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115–117. Book figures cropped from supplied Ch05DCTheory photos. See assets/sources.json for exact source photo and crop. Circuit: assets/parallel-total-current.fzz, native Fritzing 1.0.8 bundled parts, schematic connection model rather than a physical-build test. Holder artwork depicts one cell but the actual classroom source is one two-AAA pack, nominal 3 V.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115–117. Book figures cropped from supplied Ch05DCTheory photos. See assets/sources.json for exact source photo and crop. Circuit: assets/parallel-branch-current.fzz, native Fritzing 1.0.8 bundled parts, schematic connection model rather than a physical-build test. Holder artwork depicts one cell but the actual classroom source is one two-AAA pack, nominal 3 V.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This editable wiring schematic precedes the matching physical breadboard view. Attempt the circuit with power off, then compare the next slide. A is a current meter in series, V is a voltmeter across two points, Ω is an unpowered resistance measurement. Symbols identify electrical connectivity, not physical terminal locations.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115–117. Book figures cropped from supplied Ch05DCTheory photos. See assets/sources.json for exact source photo and crop. Circuit: assets/parallel-branch-current.fzz, native Fritzing 1.0.8 bundled parts, schematic connection model rather than a physical-build test. Holder artwork depicts one cell but the actual classroom source is one two-AAA pack, nominal 3 V.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115–117. Book figures cropped from supplied Ch05DCTheory photos. See assets/sources.json for exact source photo and crop. 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118–122. Book figures cropped from supplied Ch05DCTheory photos. See assets/sources.json for exact source photo and crop. Circuit: assets/parallel-ohms.fzz, native Fritzing 1.0.8 bundled parts, schematic connection model rather than a physical-build test. Holder artwork depicts one cell but the actual classroom source is one two-AAA pack, nominal 3 V.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This editable wiring schematic precedes the matching physical breadboard view. Attempt the circuit with power off, then compare the next slide. A is a current meter in series, V is a voltmeter across two points, Ω is an unpowered resistance measurement. Symbols identify electrical connectivity, not physical terminal locations.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118–122. Book figures cropped from supplied Ch05DCTheory photos. See assets/sources.json for exact source photo and crop. Circuit: assets/parallel-ohms.fzz, native Fritzing 1.0.8 bundled parts, schematic connection model rather than a physical-build test. Holder artwork depicts one cell but the actual classroom source is one two-AAA pack, nominal 3 V.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118–122. Book figures cropped from supplied Ch05DCTheory photos. See assets/sources.json for exact source photo and crop. 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118–122. Book figures cropped from supplied Ch05DCTheory photos. See assets/sources.json for exact source photo and crop. 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116–117,120–123. Book figures cropped from supplied Ch05DCTheory photos. See assets/sources.json for exact source photo and crop. Circuit: assets/unequal-build.fzz, native Fritzing 1.0.8 bundled parts, schematic connection model rather than a physical-build test. Holder artwork depicts one cell but the actual classroom source is one two-AAA pack, nominal 3 V.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This editable wiring schematic precedes the matching physical breadboard view. Attempt the circuit with power off, then compare the next slide. A is a current meter in series, V is a voltmeter across two points, Ω is an unpowered resistance measurement. Symbols identify electrical connectivity, not physical terminal locations.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116–117,120–123. Book figures cropped from supplied Ch05DCTheory photos. See assets/sources.json for exact source photo and crop. Circuit: assets/unequal-build.fzz, native Fritzing 1.0.8 bundled parts, schematic connection model rather than a physical-build test. Holder artwork depicts one cell but the actual classroom source is one two-AAA pack, nominal 3 V.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116–117,120–123. Book figures cropped from supplied Ch05DCTheory photos. See assets/sources.json for exact source photo and crop. Circuit: assets/unequal-branch-current.fzz, native Fritzing 1.0.8 bundled parts, schematic connection model rather than a physical-build test. Holder artwork depicts one cell but the actual classroom source is one two-AAA pack, nominal 3 V.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This editable wiring schematic precedes the matching physical breadboard view. Attempt the circuit with power off, then compare the next slide. A is a current meter in series, V is a voltmeter across two points, Ω is an unpowered resistance measurement. Symbols identify electrical connectivity, not physical terminal locations.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116–117,120–123. Book figures cropped from supplied Ch05DCTheory photos. See assets/sources.json for exact source photo and crop. Circuit: assets/unequal-branch-current.fzz, native Fritzing 1.0.8 bundled parts, schematic connection model rather than a physical-build test. Holder artwork depicts one cell but the actual classroom source is one two-AAA pack, nominal 3 V.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116–117,120–123. Book figures cropped from supplied Ch05DCTheory photos. See assets/sources.json for exact source photo and crop. 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114–118,127. Book figures cropped from supplied Ch05DCTheory photos. See assets/sources.json for exact source photo and crop. Circuit: assets/open-branch-voltage.fzz, native Fritzing 1.0.8 bundled parts, schematic connection model rather than a physical-build test. Holder artwork depicts one cell but the actual classroom source is one two-AAA pack, nominal 3 V.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This editable wiring schematic precedes the matching physical breadboard view. Attempt the circuit with power off, then compare the next slide. A is a current meter in series, V is a voltmeter across two points, Ω is an unpowered resistance measurement. Symbols identify electrical connectivity, not physical terminal locations.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114–118,127. Book figures cropped from supplied Ch05DCTheory photos. See assets/sources.json for exact source photo and crop. Circuit: assets/open-branch-voltage.fzz, native Fritzing 1.0.8 bundled parts, schematic connection model rather than a physical-build test. Holder artwork depicts one cell but the actual classroom source is one two-AAA pack, nominal 3 V.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114–118,127. Book figures cropped from supplied Ch05DCTheory photos. See assets/sources.json for exact source photo and crop. Circuit: assets/open-total-current.fzz, native Fritzing 1.0.8 bundled parts, schematic connection model rather than a physical-build test. Holder artwork depicts one cell but the actual classroom source is one two-AAA pack, nominal 3 V.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This editable wiring schematic precedes the matching physical breadboard view. Attempt the circuit with power off, then compare the next slide. A is a current meter in series, V is a voltmeter across two points, Ω is an unpowered resistance measurement. Symbols identify electrical connectivity, not physical terminal locations.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114–118,127. Book figures cropped from supplied Ch05DCTheory photos. See assets/sources.json for exact source photo and crop. Circuit: assets/open-total-current.fzz, native Fritzing 1.0.8 bundled parts, schematic connection model rather than a physical-build test. Holder artwork depicts one cell but the actual classroom source is one two-AAA pack, nominal 3 V.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114–118,127. Book figures cropped from supplied Ch05DCTheory photos. See assets/sources.json for exact source photo and crop. 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125–126. Book figures cropped from supplied Ch05DCTheory photos. See assets/sources.json for exact source photo and crop. 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125–126. Book figures cropped from supplied Ch05DCTheory photos. See assets/sources.json for exact source photo and crop. 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Record predictions, readings with units and explanations on paper. Follow your actual meter input and range labels. Disconnect before wire or lead changes.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t/>
            </a:r>
            <a:endParaRPr sz="20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Source: NJATC DC Theory, 3rd edition, ISBN 9781935941125, Chapter 5, printed pp. 125–126. Book figures cropped from supplied Ch05DCTheory photos. See assets/sources.json for exact source photo and crop. </a:t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</a:p>
          <a:p xmlns:a="http://schemas.openxmlformats.org/drawingml/2006/main">
            <a:pPr indent="0" algn="l">
              <a:lnSpc>
                <a:spcPct val="100000"/>
              </a:lnSpc>
              <a:buNone/>
            </a:pPr>
            <a:r>
              <a:rPr sz="2000" b="0" u="none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Classroom source: ONE nominal 3 V battery pack containing TWO 1.5 V AAA cells in series. Use actual measured loaded voltage and component values for calculations. The one-cell breadboard artwork does not change the source voltage.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d1375673530406f" /></Relationships>
</file>

<file path=ppt/slideLayouts/slideLayout1.xml><?xml version="1.0" encoding="utf-8"?>
<p:sldLayout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A206403F-DB67-4E6D-8D9B-7662610D2235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09480" y="273600"/>
            <a:ext cx="10972440" cy="114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spAutoFit/>
          </a:bodyPr>
          <a:lstStyle xmlns:a="http://schemas.openxmlformats.org/drawingml/2006/main"/>
          <a:p xmlns:a="http://schemas.openxmlformats.org/drawingml/2006/main">
            <a:pPr indent="0" algn="l">
              <a:lnSpc>
                <a:spcPct val="90000"/>
              </a:lnSpc>
              <a:buNone/>
            </a:pPr>
            <a:endParaRPr sz="4400" b="0" u="none" strike="noStrike">
              <a:solidFill>
                <a:schemeClr val="dk1"/>
              </a:solidFill>
              <a:latin typeface="Calibri Light"/>
              <a:ea typeface="Calibri Light"/>
              <a:cs typeface="Calibri Light"/>
            </a:endParaRPr>
          </a:p>
        </p:txBody>
      </p:sp>
      <p:sp>
        <p:nvSpPr>
          <p:cNvPr id="5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39EF0BFB-39E3-4A6E-9B9D-56022DA4132A}"/>
              </a:ext>
            </a:extLst>
          </p:cNvPr>
          <p:cNvSpPr>
            <a:spLocks xmlns:a="http://schemas.openxmlformats.org/drawingml/2006/main" noGrp="1"/>
          </p:cNvSpPr>
          <p:nvPr>
            <p:ph type="subTitle" idx="0"/>
          </p:nvPr>
        </p:nvSpPr>
        <p:spPr>
          <a:xfrm xmlns:a="http://schemas.openxmlformats.org/drawingml/2006/main">
            <a:off x="609480" y="1604520"/>
            <a:ext cx="10972440" cy="39772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spAutoFit/>
          </a:bodyPr>
          <a:lstStyle xmlns:a="http://schemas.openxmlformats.org/drawingml/2006/main"/>
          <a:p xmlns:a="http://schemas.openxmlformats.org/drawingml/2006/main">
            <a:pPr indent="0" algn="ctr">
              <a:buNone/>
            </a:pPr>
            <a:endParaRPr sz="32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9fb1135cad847db" /><Relationship Type="http://schemas.openxmlformats.org/officeDocument/2006/relationships/slideLayout" Target="/ppt/slideLayouts/slideLayout1.xml" Id="R35c112e66024429b" /></Relationships>
</file>

<file path=ppt/slideMasters/slideMaster1.xml><?xml version="1.0" encoding="utf-8"?>
<p:sldMaster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07F96376-7066-4C89-BCDE-ACDE0279718F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09480" y="273600"/>
            <a:ext cx="10972440" cy="114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>
            <a:lvl1pPr indent="0" algn="l">
              <a:lnSpc>
                <a:spcPct val="90000"/>
              </a:lnSpc>
              <a:buNone/>
              <a:defRPr sz="4400" b="0" u="none" strike="noStrike">
                <a:solidFill>
                  <a:schemeClr val="dk1"/>
                </a:solidFill>
                <a:latin typeface="Calibri Light"/>
                <a:ea typeface="Calibri Light"/>
                <a:cs typeface="Calibri Light"/>
              </a:defRPr>
            </a:lvl1pPr>
          </a:lstStyle>
          <a:p xmlns:a="http://schemas.openxmlformats.org/drawingml/2006/main">
            <a:pPr indent="0" algn="l">
              <a:lnSpc>
                <a:spcPct val="90000"/>
              </a:lnSpc>
              <a:buNone/>
            </a:pPr>
            <a:r>
              <a:rPr sz="4400" b="0" u="none" strike="noStrike">
                <a:solidFill>
                  <a:schemeClr val="dk1"/>
                </a:solidFill>
                <a:latin typeface="Calibri Light"/>
                <a:ea typeface="Calibri Light"/>
                <a:cs typeface="Calibri Light"/>
              </a:rPr>
              <a:t>Click to edit the title text format</a:t>
            </a:r>
          </a:p>
        </p:txBody>
      </p:sp>
      <p:sp>
        <p:nvSpPr>
          <p:cNvPr id="3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87EED9B4-945F-496C-87E3-84B6B207A66E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609480" y="1604520"/>
            <a:ext cx="10972440" cy="39772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t">
            <a:normAutofit/>
          </a:bodyPr>
          <a:lstStyle xmlns:a="http://schemas.openxmlformats.org/drawingml/2006/main">
            <a:lvl1pPr algn="l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/>
              <a:buChar char=""/>
              <a:defRPr sz="2800" b="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1pPr>
            <a:lvl2pPr algn="l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/>
              <a:buChar char=""/>
              <a:defRPr sz="2000" b="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2pPr>
            <a:lvl3pPr algn="l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/>
              <a:buChar char=""/>
              <a:defRPr sz="1800" b="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3pPr>
            <a:lvl4pPr algn="l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/>
              <a:buChar char=""/>
              <a:defRPr sz="1800" b="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4pPr>
            <a:lvl5pPr algn="l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/>
              <a:buChar char=""/>
              <a:defRPr sz="2000" b="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5pPr>
            <a:lvl6pPr algn="l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/>
              <a:buChar char=""/>
              <a:defRPr sz="2000" b="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6pPr>
            <a:lvl7pPr algn="l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/>
              <a:buChar char=""/>
              <a:defRPr sz="2000" b="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7pPr>
          </a:lstStyle>
          <a:p xmlns:a="http://schemas.openxmlformats.org/drawingml/2006/main">
            <a:pPr marL="432000" indent="-324000" algn="l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/>
              <a:buChar char=""/>
            </a:pPr>
            <a:r>
              <a:rPr sz="2800" b="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Click to edit the outline text format</a:t>
            </a:r>
          </a:p>
          <a:p xmlns:a="http://schemas.openxmlformats.org/drawingml/2006/main">
            <a:pPr marL="864000" lvl="1" indent="-324000" algn="l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/>
              <a:buChar char=""/>
            </a:pPr>
            <a:r>
              <a:rPr sz="2000" b="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Second Outline Level</a:t>
            </a:r>
          </a:p>
          <a:p xmlns:a="http://schemas.openxmlformats.org/drawingml/2006/main">
            <a:pPr marL="1296000" lvl="2" indent="-288000" algn="l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/>
              <a:buChar char=""/>
            </a:pPr>
            <a:r>
              <a:rPr sz="1800" b="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Third Outline Level</a:t>
            </a:r>
          </a:p>
          <a:p xmlns:a="http://schemas.openxmlformats.org/drawingml/2006/main">
            <a:pPr marL="1728000" lvl="3" indent="-216000" algn="l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/>
              <a:buChar char=""/>
            </a:pPr>
            <a:r>
              <a:rPr sz="1800" b="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Fourth Outline Level</a:t>
            </a:r>
          </a:p>
          <a:p xmlns:a="http://schemas.openxmlformats.org/drawingml/2006/main">
            <a:pPr marL="2160000" lvl="4" indent="-216000" algn="l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/>
              <a:buChar char=""/>
            </a:pPr>
            <a:r>
              <a:rPr sz="2000" b="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Fifth Outline Level</a:t>
            </a:r>
          </a:p>
          <a:p xmlns:a="http://schemas.openxmlformats.org/drawingml/2006/main">
            <a:pPr marL="2592000" lvl="5" indent="-216000" algn="l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/>
              <a:buChar char=""/>
            </a:pPr>
            <a:r>
              <a:rPr sz="2000" b="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Sixth Outline Level</a:t>
            </a:r>
          </a:p>
          <a:p xmlns:a="http://schemas.openxmlformats.org/drawingml/2006/main">
            <a:pPr marL="3024000" lvl="6" indent="-216000" algn="l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/>
              <a:buChar char=""/>
            </a:pPr>
            <a:r>
              <a:rPr sz="2000" b="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5c112e66024429b"/>
  </p:sldLayoutIdLst>
  <p:txStyles>
    <p:titleStyle>
      <a:lvl1pPr xmlns:a="http://schemas.openxmlformats.org/drawingml/2006/main" algn="l" defTabSz="914400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Night 1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Night 1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</a:schemeClr>
            </a:gs>
            <a:gs pos="50000">
              <a:schemeClr val="phClr">
                <a:tint val="73000"/>
                <a:lumMod val="105000"/>
              </a:schemeClr>
            </a:gs>
            <a:gs pos="100000">
              <a:schemeClr val="phClr">
                <a:tint val="81000"/>
                <a:lumMod val="105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tint val="94000"/>
                <a:lumMod val="102000"/>
              </a:schemeClr>
            </a:gs>
            <a:gs pos="50000">
              <a:schemeClr val="phClr">
                <a:shade val="100000"/>
                <a:lumMod val="100000"/>
              </a:schemeClr>
            </a:gs>
            <a:gs pos="100000">
              <a:schemeClr val="phClr">
                <a:shade val="78000"/>
                <a:lumMod val="99000"/>
              </a:schemeClr>
            </a:gs>
          </a:gsLst>
          <a:lin ang="5400000" scaled="0"/>
          <a:tileRect/>
        </a:gradFill>
      </a:fillStyleLst>
      <a:lnStyleLst>
        <a:ln w="12700">
          <a:prstDash val="solid"/>
        </a:ln>
        <a:ln w="19050">
          <a:prstDash val="solid"/>
        </a:ln>
        <a:ln w="2540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dfdea049b9d4f1d" /><Relationship Type="http://schemas.openxmlformats.org/officeDocument/2006/relationships/image" Target="/ppt/media/image.jpeg" Id="Re3bb64d4ea074f85" /><Relationship Type="http://schemas.openxmlformats.org/officeDocument/2006/relationships/notesSlide" Target="/ppt/notesSlides/notesSlide1.xml" Id="Re4ca61c63f14439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a867dc0c21f4d8b" /><Relationship Type="http://schemas.openxmlformats.org/officeDocument/2006/relationships/image" Target="/ppt/media/image.jpeg" Id="R8cbec10113b24329" /><Relationship Type="http://schemas.openxmlformats.org/officeDocument/2006/relationships/image" Target="/ppt/media/image.png" Id="Rdcdc8492873340af" /><Relationship Type="http://schemas.openxmlformats.org/officeDocument/2006/relationships/notesSlide" Target="/ppt/notesSlides/notesSlide2.xml" Id="R9ee797aec5844f9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7dc6802bee2488e" /><Relationship Type="http://schemas.openxmlformats.org/officeDocument/2006/relationships/image" Target="/ppt/media/image.jpeg" Id="Rcf6c1de91df547ea" /><Relationship Type="http://schemas.openxmlformats.org/officeDocument/2006/relationships/notesSlide" Target="/ppt/notesSlides/notesSlide3.xml" Id="R0e1ec5842408408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423e62e45004291" /><Relationship Type="http://schemas.openxmlformats.org/officeDocument/2006/relationships/image" Target="/ppt/media/image.jpeg" Id="R6f390f27d0284c41" /><Relationship Type="http://schemas.openxmlformats.org/officeDocument/2006/relationships/image" Target="/ppt/media/image2.png" Id="R71d89f44afd2471a" /><Relationship Type="http://schemas.openxmlformats.org/officeDocument/2006/relationships/notesSlide" Target="/ppt/notesSlides/notesSlide4.xml" Id="R5266cd4e362e40e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24d32a310d84362" /><Relationship Type="http://schemas.openxmlformats.org/officeDocument/2006/relationships/image" Target="/ppt/media/image.jpeg" Id="Rffc106f7ea42458b" /><Relationship Type="http://schemas.openxmlformats.org/officeDocument/2006/relationships/notesSlide" Target="/ppt/notesSlides/notesSlide5.xml" Id="R2021848072144f5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ff4b7401e144a5b" /><Relationship Type="http://schemas.openxmlformats.org/officeDocument/2006/relationships/image" Target="/ppt/media/image.jpeg" Id="R7509a83a0188426d" /><Relationship Type="http://schemas.openxmlformats.org/officeDocument/2006/relationships/notesSlide" Target="/ppt/notesSlides/notesSlide6.xml" Id="R8f96009168624b2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6e6de5b1a1b4ab0" /><Relationship Type="http://schemas.openxmlformats.org/officeDocument/2006/relationships/image" Target="/ppt/media/image.jpeg" Id="R4476a88cc2394500" /><Relationship Type="http://schemas.openxmlformats.org/officeDocument/2006/relationships/image" Target="/ppt/media/image3.png" Id="Rcbc6eeb11219480b" /><Relationship Type="http://schemas.openxmlformats.org/officeDocument/2006/relationships/notesSlide" Target="/ppt/notesSlides/notesSlide7.xml" Id="Rcee05c9f4021499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46f6a535a3d45fe" /><Relationship Type="http://schemas.openxmlformats.org/officeDocument/2006/relationships/image" Target="/ppt/media/image.jpeg" Id="R9ba9b61a15864d78" /><Relationship Type="http://schemas.openxmlformats.org/officeDocument/2006/relationships/notesSlide" Target="/ppt/notesSlides/notesSlide8.xml" Id="R064d6c2032444ed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3349fcce214448a" /><Relationship Type="http://schemas.openxmlformats.org/officeDocument/2006/relationships/image" Target="/ppt/media/image.jpeg" Id="R840f94009ba74e72" /><Relationship Type="http://schemas.openxmlformats.org/officeDocument/2006/relationships/image" Target="/ppt/media/image4.png" Id="Rcf4e7410b2d44244" /><Relationship Type="http://schemas.openxmlformats.org/officeDocument/2006/relationships/notesSlide" Target="/ppt/notesSlides/notesSlide9.xml" Id="R1b7a0a1693ad450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ff78e45a12f4e32" /><Relationship Type="http://schemas.openxmlformats.org/officeDocument/2006/relationships/image" Target="/ppt/media/image.jpeg" Id="R959e11b1006f412e" /><Relationship Type="http://schemas.openxmlformats.org/officeDocument/2006/relationships/notesSlide" Target="/ppt/notesSlides/notesSlide10.xml" Id="Rbed8a8f05e7b463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2ffc7a711944752" /><Relationship Type="http://schemas.openxmlformats.org/officeDocument/2006/relationships/image" Target="/ppt/media/image.jpeg" Id="R879d3caf8cbb4b96" /><Relationship Type="http://schemas.openxmlformats.org/officeDocument/2006/relationships/notesSlide" Target="/ppt/notesSlides/notesSlide11.xml" Id="R2b2c7820f5a5471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479830ad88e4982" /><Relationship Type="http://schemas.openxmlformats.org/officeDocument/2006/relationships/image" Target="/ppt/media/image.jpeg" Id="R3619cb53da0948a5" /><Relationship Type="http://schemas.openxmlformats.org/officeDocument/2006/relationships/image" Target="/ppt/media/image5.png" Id="R0ea8bee6c42f40c7" /><Relationship Type="http://schemas.openxmlformats.org/officeDocument/2006/relationships/notesSlide" Target="/ppt/notesSlides/notesSlide12.xml" Id="Rd2c994c025444493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6792f325bf44788" /><Relationship Type="http://schemas.openxmlformats.org/officeDocument/2006/relationships/image" Target="/ppt/media/image.jpeg" Id="R3713dc2595e4425b" /><Relationship Type="http://schemas.openxmlformats.org/officeDocument/2006/relationships/notesSlide" Target="/ppt/notesSlides/notesSlide13.xml" Id="R6fac54ff0063429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3c4e730f2674667" /><Relationship Type="http://schemas.openxmlformats.org/officeDocument/2006/relationships/image" Target="/ppt/media/image.jpeg" Id="R163498312d574d4f" /><Relationship Type="http://schemas.openxmlformats.org/officeDocument/2006/relationships/notesSlide" Target="/ppt/notesSlides/notesSlide14.xml" Id="Rb4e5fcb1597a4545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761fbe0d67249ef" /><Relationship Type="http://schemas.openxmlformats.org/officeDocument/2006/relationships/image" Target="/ppt/media/image.jpeg" Id="R38e0d59e8cb24944" /><Relationship Type="http://schemas.openxmlformats.org/officeDocument/2006/relationships/notesSlide" Target="/ppt/notesSlides/notesSlide15.xml" Id="Re5943979cbd2447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a30dc1865804683" /><Relationship Type="http://schemas.openxmlformats.org/officeDocument/2006/relationships/image" Target="/ppt/media/image.jpeg" Id="R0a7a6d98be5948e3" /><Relationship Type="http://schemas.openxmlformats.org/officeDocument/2006/relationships/image" Target="/ppt/media/image6.png" Id="Rf51e114315434d6b" /><Relationship Type="http://schemas.openxmlformats.org/officeDocument/2006/relationships/notesSlide" Target="/ppt/notesSlides/notesSlide16.xml" Id="R4e59ce9555644cf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30b895e56f54609" /><Relationship Type="http://schemas.openxmlformats.org/officeDocument/2006/relationships/image" Target="/ppt/media/image.jpeg" Id="R6e71af759cfa4fdd" /><Relationship Type="http://schemas.openxmlformats.org/officeDocument/2006/relationships/notesSlide" Target="/ppt/notesSlides/notesSlide17.xml" Id="Rc6202ffc59c64bd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46a012b85a74da1" /><Relationship Type="http://schemas.openxmlformats.org/officeDocument/2006/relationships/image" Target="/ppt/media/image.jpeg" Id="Re107d4c8419d4c1e" /><Relationship Type="http://schemas.openxmlformats.org/officeDocument/2006/relationships/image" Target="/ppt/media/image7.png" Id="R67fe2b3e8c2746ec" /><Relationship Type="http://schemas.openxmlformats.org/officeDocument/2006/relationships/notesSlide" Target="/ppt/notesSlides/notesSlide18.xml" Id="R7a7c9463493c46c6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8266dded04546e7" /><Relationship Type="http://schemas.openxmlformats.org/officeDocument/2006/relationships/image" Target="/ppt/media/image.jpeg" Id="Rbef07aa3c6384470" /><Relationship Type="http://schemas.openxmlformats.org/officeDocument/2006/relationships/notesSlide" Target="/ppt/notesSlides/notesSlide19.xml" Id="R49704da1b7134862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f22eed7075349e3" /><Relationship Type="http://schemas.openxmlformats.org/officeDocument/2006/relationships/image" Target="/ppt/media/image.jpeg" Id="R19a36321f4214c78" /><Relationship Type="http://schemas.openxmlformats.org/officeDocument/2006/relationships/notesSlide" Target="/ppt/notesSlides/notesSlide20.xml" Id="R6635dd23214047c6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77343d2ffd344b9" /><Relationship Type="http://schemas.openxmlformats.org/officeDocument/2006/relationships/image" Target="/ppt/media/image.jpeg" Id="R13f350d2b5b94236" /><Relationship Type="http://schemas.openxmlformats.org/officeDocument/2006/relationships/image" Target="/ppt/media/image8.png" Id="R6508edbef4c24a16" /><Relationship Type="http://schemas.openxmlformats.org/officeDocument/2006/relationships/notesSlide" Target="/ppt/notesSlides/notesSlide21.xml" Id="R4dc8512d20484f2d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efd3b89e8d64f87" /><Relationship Type="http://schemas.openxmlformats.org/officeDocument/2006/relationships/image" Target="/ppt/media/image.jpeg" Id="R631cd9a019d34601" /><Relationship Type="http://schemas.openxmlformats.org/officeDocument/2006/relationships/notesSlide" Target="/ppt/notesSlides/notesSlide22.xml" Id="R114caf4ec3514908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3a87f64adeb4973" /><Relationship Type="http://schemas.openxmlformats.org/officeDocument/2006/relationships/image" Target="/ppt/media/image.jpeg" Id="R6ec4d43df53a425d" /><Relationship Type="http://schemas.openxmlformats.org/officeDocument/2006/relationships/image" Target="/ppt/media/image9.png" Id="R7bf966b1c8f34552" /><Relationship Type="http://schemas.openxmlformats.org/officeDocument/2006/relationships/notesSlide" Target="/ppt/notesSlides/notesSlide23.xml" Id="R4b5f6027fd0d41a3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425803cfff04c04" /><Relationship Type="http://schemas.openxmlformats.org/officeDocument/2006/relationships/image" Target="/ppt/media/image.jpeg" Id="Rce7bf2b2cced46ba" /><Relationship Type="http://schemas.openxmlformats.org/officeDocument/2006/relationships/notesSlide" Target="/ppt/notesSlides/notesSlide24.xml" Id="Rf52f5b595e9d4b9b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98feb7f6ca54c18" /><Relationship Type="http://schemas.openxmlformats.org/officeDocument/2006/relationships/image" Target="/ppt/media/image.jpeg" Id="R0321bcf3cc524144" /><Relationship Type="http://schemas.openxmlformats.org/officeDocument/2006/relationships/notesSlide" Target="/ppt/notesSlides/notesSlide25.xml" Id="R52d450abc3fc4349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ebd4d7bf1d84105" /><Relationship Type="http://schemas.openxmlformats.org/officeDocument/2006/relationships/image" Target="/ppt/media/image.jpeg" Id="Rdbacd6b465854d3b" /><Relationship Type="http://schemas.openxmlformats.org/officeDocument/2006/relationships/notesSlide" Target="/ppt/notesSlides/notesSlide26.xml" Id="Rad1d9d16192140ba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60421b9d8d94812" /><Relationship Type="http://schemas.openxmlformats.org/officeDocument/2006/relationships/image" Target="/ppt/media/image.jpeg" Id="Rd07d1333533942b5" /><Relationship Type="http://schemas.openxmlformats.org/officeDocument/2006/relationships/notesSlide" Target="/ppt/notesSlides/notesSlide27.xml" Id="R3254b07c407c4832" /></Relationships>
</file>

<file path=ppt/slides/slide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7A9C1CA5-C38D-495B-8D1D-6565CC846D8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3bb64d4ea074f85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Three parallel branches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02E48731-9227-450F-907E-7D84D0F3EE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1     STEP 1 OF 5     SCHEMATIC FIRST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C670BB7F-7770-4B02-9646-C95196A35D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1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0E53AF32-AF0A-474D-9A16-A46650D7FE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1 of 27</a:t>
            </a:r>
          </a:p>
        </p:txBody>
      </p:sp>
      <p:sp>
        <p:nvSpPr>
          <p:cNvPr id="53" name="ch05-caption">
            <a:extLst xmlns:a="http://schemas.openxmlformats.org/drawingml/2006/main">
              <a:ext uri="{FF2B5EF4-FFF2-40B4-BE49-F238E27FC236}">
                <a16:creationId xmlns:a16="http://schemas.microsoft.com/office/drawing/2014/main" id="{07F4FC90-6B78-4D0C-9874-ED941751B6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4895850"/>
            <a:ext cx="528637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088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Schematic first. Try the connections before opening the next breadboard view.</a:t>
            </a:r>
          </a:p>
        </p:txBody>
      </p:sp>
      <p:sp>
        <p:nvSpPr>
          <p:cNvPr id="54" name="ch05-label-0">
            <a:extLst xmlns:a="http://schemas.openxmlformats.org/drawingml/2006/main">
              <a:ext uri="{FF2B5EF4-FFF2-40B4-BE49-F238E27FC236}">
                <a16:creationId xmlns:a16="http://schemas.microsoft.com/office/drawing/2014/main" id="{1A478684-F76E-413F-839A-099BA80FEB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180975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YOUR STATION</a:t>
            </a:r>
          </a:p>
        </p:txBody>
      </p:sp>
      <p:sp>
        <p:nvSpPr>
          <p:cNvPr id="55" name="ch05-body-0">
            <a:extLst xmlns:a="http://schemas.openxmlformats.org/drawingml/2006/main">
              <a:ext uri="{FF2B5EF4-FFF2-40B4-BE49-F238E27FC236}">
                <a16:creationId xmlns:a16="http://schemas.microsoft.com/office/drawing/2014/main" id="{987122C5-32C5-476F-9211-2E56029471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07645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3 V (2×AAA) pack, three 220 Ω resistors, board, meter, jumpers and paper.</a:t>
            </a:r>
          </a:p>
        </p:txBody>
      </p:sp>
      <p:sp>
        <p:nvSpPr>
          <p:cNvPr id="56" name="ch05-label-1">
            <a:extLst xmlns:a="http://schemas.openxmlformats.org/drawingml/2006/main">
              <a:ext uri="{FF2B5EF4-FFF2-40B4-BE49-F238E27FC236}">
                <a16:creationId xmlns:a16="http://schemas.microsoft.com/office/drawing/2014/main" id="{780F8F46-207C-4FA2-893F-BE4B9BBC72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905125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UNPOWERED CHECK</a:t>
            </a:r>
          </a:p>
        </p:txBody>
      </p:sp>
      <p:sp>
        <p:nvSpPr>
          <p:cNvPr id="57" name="ch05-body-1">
            <a:extLst xmlns:a="http://schemas.openxmlformats.org/drawingml/2006/main">
              <a:ext uri="{FF2B5EF4-FFF2-40B4-BE49-F238E27FC236}">
                <a16:creationId xmlns:a16="http://schemas.microsoft.com/office/drawing/2014/main" id="{331CCDE1-D404-4D54-8C2F-DF77E78360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3171825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Check board continuity and each isolated resistor in Ω. Record R1–R3.</a:t>
            </a:r>
          </a:p>
        </p:txBody>
      </p:sp>
      <p:sp>
        <p:nvSpPr>
          <p:cNvPr id="58" name="ch05-label-2">
            <a:extLst xmlns:a="http://schemas.openxmlformats.org/drawingml/2006/main">
              <a:ext uri="{FF2B5EF4-FFF2-40B4-BE49-F238E27FC236}">
                <a16:creationId xmlns:a16="http://schemas.microsoft.com/office/drawing/2014/main" id="{9C6D25F0-0B3D-45B2-9D03-F909BE78FC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00050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SCHEMATIC BUILD</a:t>
            </a:r>
          </a:p>
        </p:txBody>
      </p:sp>
      <p:sp>
        <p:nvSpPr>
          <p:cNvPr id="59" name="ch05-body-2">
            <a:extLst xmlns:a="http://schemas.openxmlformats.org/drawingml/2006/main">
              <a:ext uri="{FF2B5EF4-FFF2-40B4-BE49-F238E27FC236}">
                <a16:creationId xmlns:a16="http://schemas.microsoft.com/office/drawing/2014/main" id="{48EB6726-4EEB-437E-9DF3-C4A69852C2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26720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Connect each resistor between the same positive and negative source nodes.</a:t>
            </a:r>
          </a:p>
        </p:txBody>
      </p:sp>
      <p:sp>
        <p:nvSpPr>
          <p:cNvPr id="60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868BD64E-0A13-4CAD-B3E4-6E511BAF65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61" name="ch05-check">
            <a:extLst xmlns:a="http://schemas.openxmlformats.org/drawingml/2006/main">
              <a:ext uri="{FF2B5EF4-FFF2-40B4-BE49-F238E27FC236}">
                <a16:creationId xmlns:a16="http://schemas.microsoft.com/office/drawing/2014/main" id="{9E905DD4-78FC-426C-B60F-DD05D99AF0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Build with the pack disconnected. Try the schematic before viewing the next slide.</a:t>
            </a:r>
          </a:p>
        </p:txBody>
      </p:sp>
      <p:sp>
        <p:nvSpPr>
          <p:cNvPr id="62" name="schematic-panel">
            <a:extLst xmlns:a="http://schemas.openxmlformats.org/drawingml/2006/main">
              <a:ext uri="{FF2B5EF4-FFF2-40B4-BE49-F238E27FC236}">
                <a16:creationId xmlns:a16="http://schemas.microsoft.com/office/drawing/2014/main" id="{412383DC-BF2A-4958-ADA0-6210C6A84E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1952625"/>
            <a:ext cx="5286375" cy="2905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sp>
        <p:nvSpPr>
          <p:cNvPr id="63" name="schematic-wire-1">
            <a:extLst xmlns:a="http://schemas.openxmlformats.org/drawingml/2006/main">
              <a:ext uri="{FF2B5EF4-FFF2-40B4-BE49-F238E27FC236}">
                <a16:creationId xmlns:a16="http://schemas.microsoft.com/office/drawing/2014/main" id="{A16856CC-693D-44C3-BFF9-31B58F55B1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2524125"/>
            <a:ext cx="9525" cy="690563"/>
          </a:xfrm>
          <a:custGeom xmlns:a="http://schemas.openxmlformats.org/drawingml/2006/main">
            <a:pathLst>
              <a:path w="9525" h="690563">
                <a:moveTo>
                  <a:pt x="0" y="0"/>
                </a:moveTo>
                <a:lnTo>
                  <a:pt x="0" y="690563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4" name="schematic-wire-2">
            <a:extLst xmlns:a="http://schemas.openxmlformats.org/drawingml/2006/main">
              <a:ext uri="{FF2B5EF4-FFF2-40B4-BE49-F238E27FC236}">
                <a16:creationId xmlns:a16="http://schemas.microsoft.com/office/drawing/2014/main" id="{9E6600F7-5C9A-4BCB-A8C5-C92ADE82DA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214688"/>
            <a:ext cx="361950" cy="9525"/>
          </a:xfrm>
          <a:custGeom xmlns:a="http://schemas.openxmlformats.org/drawingml/2006/main">
            <a:pathLst>
              <a:path w="361950" h="9525">
                <a:moveTo>
                  <a:pt x="0" y="0"/>
                </a:moveTo>
                <a:lnTo>
                  <a:pt x="36195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5" name="schematic-wire-3">
            <a:extLst xmlns:a="http://schemas.openxmlformats.org/drawingml/2006/main">
              <a:ext uri="{FF2B5EF4-FFF2-40B4-BE49-F238E27FC236}">
                <a16:creationId xmlns:a16="http://schemas.microsoft.com/office/drawing/2014/main" id="{4377BC7B-9C7E-4B7E-BCEA-3E4FECDDE1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09875" y="3319463"/>
            <a:ext cx="190500" cy="9525"/>
          </a:xfrm>
          <a:custGeom xmlns:a="http://schemas.openxmlformats.org/drawingml/2006/main">
            <a:pathLst>
              <a:path w="190500" h="9525">
                <a:moveTo>
                  <a:pt x="0" y="0"/>
                </a:moveTo>
                <a:lnTo>
                  <a:pt x="19050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6" name="schematic-wire-4">
            <a:extLst xmlns:a="http://schemas.openxmlformats.org/drawingml/2006/main">
              <a:ext uri="{FF2B5EF4-FFF2-40B4-BE49-F238E27FC236}">
                <a16:creationId xmlns:a16="http://schemas.microsoft.com/office/drawing/2014/main" id="{8B14DDDB-F8DA-4E4E-A7C2-26C5F2F260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3319463"/>
            <a:ext cx="9525" cy="133350"/>
          </a:xfrm>
          <a:custGeom xmlns:a="http://schemas.openxmlformats.org/drawingml/2006/main">
            <a:pathLst>
              <a:path w="9525" h="133350">
                <a:moveTo>
                  <a:pt x="0" y="0"/>
                </a:moveTo>
                <a:lnTo>
                  <a:pt x="0" y="1333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7" name="schematic-wire-5">
            <a:extLst xmlns:a="http://schemas.openxmlformats.org/drawingml/2006/main">
              <a:ext uri="{FF2B5EF4-FFF2-40B4-BE49-F238E27FC236}">
                <a16:creationId xmlns:a16="http://schemas.microsoft.com/office/drawing/2014/main" id="{B30BCAB0-2D8F-4A19-8737-60D3580E57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452813"/>
            <a:ext cx="361950" cy="9525"/>
          </a:xfrm>
          <a:custGeom xmlns:a="http://schemas.openxmlformats.org/drawingml/2006/main">
            <a:pathLst>
              <a:path w="361950" h="9525">
                <a:moveTo>
                  <a:pt x="0" y="0"/>
                </a:moveTo>
                <a:lnTo>
                  <a:pt x="36195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8" name="schematic-wire-6">
            <a:extLst xmlns:a="http://schemas.openxmlformats.org/drawingml/2006/main">
              <a:ext uri="{FF2B5EF4-FFF2-40B4-BE49-F238E27FC236}">
                <a16:creationId xmlns:a16="http://schemas.microsoft.com/office/drawing/2014/main" id="{AD05F608-40F7-4D46-87E2-1D21D0F37B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09875" y="3557588"/>
            <a:ext cx="190500" cy="9525"/>
          </a:xfrm>
          <a:custGeom xmlns:a="http://schemas.openxmlformats.org/drawingml/2006/main">
            <a:pathLst>
              <a:path w="190500" h="9525">
                <a:moveTo>
                  <a:pt x="0" y="0"/>
                </a:moveTo>
                <a:lnTo>
                  <a:pt x="19050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9" name="schematic-wire-7">
            <a:extLst xmlns:a="http://schemas.openxmlformats.org/drawingml/2006/main">
              <a:ext uri="{FF2B5EF4-FFF2-40B4-BE49-F238E27FC236}">
                <a16:creationId xmlns:a16="http://schemas.microsoft.com/office/drawing/2014/main" id="{42F94E12-D225-479E-A647-E0C810B133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3557588"/>
            <a:ext cx="9525" cy="728663"/>
          </a:xfrm>
          <a:custGeom xmlns:a="http://schemas.openxmlformats.org/drawingml/2006/main">
            <a:pathLst>
              <a:path w="9525" h="728663">
                <a:moveTo>
                  <a:pt x="0" y="0"/>
                </a:moveTo>
                <a:lnTo>
                  <a:pt x="0" y="728663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0" name="schematic-label-8">
            <a:extLst xmlns:a="http://schemas.openxmlformats.org/drawingml/2006/main">
              <a:ext uri="{FF2B5EF4-FFF2-40B4-BE49-F238E27FC236}">
                <a16:creationId xmlns:a16="http://schemas.microsoft.com/office/drawing/2014/main" id="{CB0BD1AA-DC5F-4297-A462-23CA378DC8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81275" y="3043238"/>
            <a:ext cx="190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defPPr>
            <a:lvl1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1pPr>
            <a:lvl2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2pPr>
            <a:lvl3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3pPr>
            <a:lvl4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4pPr>
            <a:lvl5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5pPr>
            <a:lvl6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6pPr>
            <a:lvl7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7pPr>
            <a:lvl8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8pPr>
            <a:lvl9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pPr>
            <a:r>
              <a:rPr sz="1500" b="1">
                <a:solidFill>
                  <a:srgbClr val="B4232C"/>
                </a:solidFill>
                <a:latin typeface="Arial"/>
                <a:ea typeface="Arial"/>
                <a:cs typeface="Arial"/>
              </a:rPr>
              <a:t>+</a:t>
            </a:r>
          </a:p>
        </p:txBody>
      </p:sp>
      <p:sp>
        <p:nvSpPr>
          <p:cNvPr id="71" name="schematic-label-9">
            <a:extLst xmlns:a="http://schemas.openxmlformats.org/drawingml/2006/main">
              <a:ext uri="{FF2B5EF4-FFF2-40B4-BE49-F238E27FC236}">
                <a16:creationId xmlns:a16="http://schemas.microsoft.com/office/drawing/2014/main" id="{D8187837-40D0-4527-A2C3-29865AD0DF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81275" y="3519488"/>
            <a:ext cx="190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5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−</a:t>
            </a:r>
          </a:p>
        </p:txBody>
      </p:sp>
      <p:sp>
        <p:nvSpPr>
          <p:cNvPr id="72" name="schematic-label-10">
            <a:extLst xmlns:a="http://schemas.openxmlformats.org/drawingml/2006/main">
              <a:ext uri="{FF2B5EF4-FFF2-40B4-BE49-F238E27FC236}">
                <a16:creationId xmlns:a16="http://schemas.microsoft.com/office/drawing/2014/main" id="{2907DDB2-8110-4187-A152-C7F387735C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143250" y="3195638"/>
            <a:ext cx="809625" cy="638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B1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3 V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2×AAA</a:t>
            </a:r>
          </a:p>
        </p:txBody>
      </p:sp>
      <p:sp>
        <p:nvSpPr>
          <p:cNvPr id="73" name="schematic-wire-11">
            <a:extLst xmlns:a="http://schemas.openxmlformats.org/drawingml/2006/main">
              <a:ext uri="{FF2B5EF4-FFF2-40B4-BE49-F238E27FC236}">
                <a16:creationId xmlns:a16="http://schemas.microsoft.com/office/drawing/2014/main" id="{89E17BE8-CCBA-42F3-B5E8-012927E832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2524125"/>
            <a:ext cx="3667125" cy="9525"/>
          </a:xfrm>
          <a:custGeom xmlns:a="http://schemas.openxmlformats.org/drawingml/2006/main">
            <a:pathLst>
              <a:path w="3667125" h="9525">
                <a:moveTo>
                  <a:pt x="0" y="0"/>
                </a:moveTo>
                <a:lnTo>
                  <a:pt x="3667125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4" name="schematic-wire-12">
            <a:extLst xmlns:a="http://schemas.openxmlformats.org/drawingml/2006/main">
              <a:ext uri="{FF2B5EF4-FFF2-40B4-BE49-F238E27FC236}">
                <a16:creationId xmlns:a16="http://schemas.microsoft.com/office/drawing/2014/main" id="{F132232E-3B38-4D92-BB5C-C6BC589834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4286250"/>
            <a:ext cx="3667125" cy="9525"/>
          </a:xfrm>
          <a:custGeom xmlns:a="http://schemas.openxmlformats.org/drawingml/2006/main">
            <a:pathLst>
              <a:path w="3667125" h="9525">
                <a:moveTo>
                  <a:pt x="3667125" y="0"/>
                </a:moveTo>
                <a:lnTo>
                  <a:pt x="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5" name="schematic-node-13">
            <a:extLst xmlns:a="http://schemas.openxmlformats.org/drawingml/2006/main">
              <a:ext uri="{FF2B5EF4-FFF2-40B4-BE49-F238E27FC236}">
                <a16:creationId xmlns:a16="http://schemas.microsoft.com/office/drawing/2014/main" id="{12406FD9-9AF8-44AF-9A7A-62560B229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24955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76" name="schematic-node-14">
            <a:extLst xmlns:a="http://schemas.openxmlformats.org/drawingml/2006/main">
              <a:ext uri="{FF2B5EF4-FFF2-40B4-BE49-F238E27FC236}">
                <a16:creationId xmlns:a16="http://schemas.microsoft.com/office/drawing/2014/main" id="{FF10411A-171D-4487-AD20-6519CDC23D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425767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77" name="schematic-wire-15">
            <a:extLst xmlns:a="http://schemas.openxmlformats.org/drawingml/2006/main">
              <a:ext uri="{FF2B5EF4-FFF2-40B4-BE49-F238E27FC236}">
                <a16:creationId xmlns:a16="http://schemas.microsoft.com/office/drawing/2014/main" id="{8E742884-49C2-4B32-BF22-A5962E847F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38625" y="2524125"/>
            <a:ext cx="9525" cy="714375"/>
          </a:xfrm>
          <a:custGeom xmlns:a="http://schemas.openxmlformats.org/drawingml/2006/main">
            <a:pathLst>
              <a:path w="9525" h="714375">
                <a:moveTo>
                  <a:pt x="0" y="0"/>
                </a:moveTo>
                <a:lnTo>
                  <a:pt x="0" y="71437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8" name="schematic-wire-16">
            <a:extLst xmlns:a="http://schemas.openxmlformats.org/drawingml/2006/main">
              <a:ext uri="{FF2B5EF4-FFF2-40B4-BE49-F238E27FC236}">
                <a16:creationId xmlns:a16="http://schemas.microsoft.com/office/drawing/2014/main" id="{FFB210E7-4A59-4354-9554-E40C1C560C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81475" y="3238500"/>
            <a:ext cx="114300" cy="571500"/>
          </a:xfrm>
          <a:custGeom xmlns:a="http://schemas.openxmlformats.org/drawingml/2006/main">
            <a:pathLst>
              <a:path w="114300" h="571500">
                <a:moveTo>
                  <a:pt x="57150" y="0"/>
                </a:moveTo>
                <a:lnTo>
                  <a:pt x="0" y="35719"/>
                </a:lnTo>
                <a:lnTo>
                  <a:pt x="114300" y="107156"/>
                </a:lnTo>
                <a:lnTo>
                  <a:pt x="0" y="178594"/>
                </a:lnTo>
                <a:lnTo>
                  <a:pt x="114300" y="250031"/>
                </a:lnTo>
                <a:lnTo>
                  <a:pt x="0" y="321469"/>
                </a:lnTo>
                <a:lnTo>
                  <a:pt x="114300" y="392906"/>
                </a:lnTo>
                <a:lnTo>
                  <a:pt x="0" y="464344"/>
                </a:lnTo>
                <a:lnTo>
                  <a:pt x="114300" y="535781"/>
                </a:lnTo>
                <a:lnTo>
                  <a:pt x="57150" y="5715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9" name="schematic-label-17">
            <a:extLst xmlns:a="http://schemas.openxmlformats.org/drawingml/2006/main">
              <a:ext uri="{FF2B5EF4-FFF2-40B4-BE49-F238E27FC236}">
                <a16:creationId xmlns:a16="http://schemas.microsoft.com/office/drawing/2014/main" id="{8FEA0CF3-02E8-4CED-BECE-BE475D7D78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71975" y="3333750"/>
            <a:ext cx="752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R1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80" name="schematic-wire-18">
            <a:extLst xmlns:a="http://schemas.openxmlformats.org/drawingml/2006/main">
              <a:ext uri="{FF2B5EF4-FFF2-40B4-BE49-F238E27FC236}">
                <a16:creationId xmlns:a16="http://schemas.microsoft.com/office/drawing/2014/main" id="{EBCB5306-F8C4-4C68-AC41-EE111B31B5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38625" y="3810000"/>
            <a:ext cx="9525" cy="476250"/>
          </a:xfrm>
          <a:custGeom xmlns:a="http://schemas.openxmlformats.org/drawingml/2006/main">
            <a:pathLst>
              <a:path w="9525" h="476250">
                <a:moveTo>
                  <a:pt x="0" y="0"/>
                </a:moveTo>
                <a:lnTo>
                  <a:pt x="0" y="4762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1" name="schematic-node-19">
            <a:extLst xmlns:a="http://schemas.openxmlformats.org/drawingml/2006/main">
              <a:ext uri="{FF2B5EF4-FFF2-40B4-BE49-F238E27FC236}">
                <a16:creationId xmlns:a16="http://schemas.microsoft.com/office/drawing/2014/main" id="{6CBE40FF-3C2A-4B61-8FC4-21E3E931E6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81625" y="24955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2" name="schematic-node-20">
            <a:extLst xmlns:a="http://schemas.openxmlformats.org/drawingml/2006/main">
              <a:ext uri="{FF2B5EF4-FFF2-40B4-BE49-F238E27FC236}">
                <a16:creationId xmlns:a16="http://schemas.microsoft.com/office/drawing/2014/main" id="{410800A8-D598-46CB-B1B8-926A3A2CCE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81625" y="425767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3" name="schematic-wire-21">
            <a:extLst xmlns:a="http://schemas.openxmlformats.org/drawingml/2006/main">
              <a:ext uri="{FF2B5EF4-FFF2-40B4-BE49-F238E27FC236}">
                <a16:creationId xmlns:a16="http://schemas.microsoft.com/office/drawing/2014/main" id="{4540FDEF-75FC-4373-9D3C-A7C82513CF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10200" y="2524125"/>
            <a:ext cx="9525" cy="714375"/>
          </a:xfrm>
          <a:custGeom xmlns:a="http://schemas.openxmlformats.org/drawingml/2006/main">
            <a:pathLst>
              <a:path w="9525" h="714375">
                <a:moveTo>
                  <a:pt x="0" y="0"/>
                </a:moveTo>
                <a:lnTo>
                  <a:pt x="0" y="71437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4" name="schematic-wire-22">
            <a:extLst xmlns:a="http://schemas.openxmlformats.org/drawingml/2006/main">
              <a:ext uri="{FF2B5EF4-FFF2-40B4-BE49-F238E27FC236}">
                <a16:creationId xmlns:a16="http://schemas.microsoft.com/office/drawing/2014/main" id="{9C1DC94F-0B26-4A15-8FBF-95CA933625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53050" y="3238500"/>
            <a:ext cx="114300" cy="571500"/>
          </a:xfrm>
          <a:custGeom xmlns:a="http://schemas.openxmlformats.org/drawingml/2006/main">
            <a:pathLst>
              <a:path w="114300" h="571500">
                <a:moveTo>
                  <a:pt x="57150" y="0"/>
                </a:moveTo>
                <a:lnTo>
                  <a:pt x="0" y="35719"/>
                </a:lnTo>
                <a:lnTo>
                  <a:pt x="114300" y="107156"/>
                </a:lnTo>
                <a:lnTo>
                  <a:pt x="0" y="178594"/>
                </a:lnTo>
                <a:lnTo>
                  <a:pt x="114300" y="250031"/>
                </a:lnTo>
                <a:lnTo>
                  <a:pt x="0" y="321469"/>
                </a:lnTo>
                <a:lnTo>
                  <a:pt x="114300" y="392906"/>
                </a:lnTo>
                <a:lnTo>
                  <a:pt x="0" y="464344"/>
                </a:lnTo>
                <a:lnTo>
                  <a:pt x="114300" y="535781"/>
                </a:lnTo>
                <a:lnTo>
                  <a:pt x="57150" y="5715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5" name="schematic-label-23">
            <a:extLst xmlns:a="http://schemas.openxmlformats.org/drawingml/2006/main">
              <a:ext uri="{FF2B5EF4-FFF2-40B4-BE49-F238E27FC236}">
                <a16:creationId xmlns:a16="http://schemas.microsoft.com/office/drawing/2014/main" id="{AC1923B1-F436-4E86-BB36-22D01CAACD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43550" y="3333750"/>
            <a:ext cx="752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R2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86" name="schematic-wire-24">
            <a:extLst xmlns:a="http://schemas.openxmlformats.org/drawingml/2006/main">
              <a:ext uri="{FF2B5EF4-FFF2-40B4-BE49-F238E27FC236}">
                <a16:creationId xmlns:a16="http://schemas.microsoft.com/office/drawing/2014/main" id="{B7AAA966-9416-47A0-A684-AD546AE278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10200" y="3810000"/>
            <a:ext cx="9525" cy="476250"/>
          </a:xfrm>
          <a:custGeom xmlns:a="http://schemas.openxmlformats.org/drawingml/2006/main">
            <a:pathLst>
              <a:path w="9525" h="476250">
                <a:moveTo>
                  <a:pt x="0" y="0"/>
                </a:moveTo>
                <a:lnTo>
                  <a:pt x="0" y="4762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7" name="schematic-node-25">
            <a:extLst xmlns:a="http://schemas.openxmlformats.org/drawingml/2006/main">
              <a:ext uri="{FF2B5EF4-FFF2-40B4-BE49-F238E27FC236}">
                <a16:creationId xmlns:a16="http://schemas.microsoft.com/office/drawing/2014/main" id="{BB06EF3D-99F4-4B35-840B-38716DB520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43675" y="24955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8" name="schematic-node-26">
            <a:extLst xmlns:a="http://schemas.openxmlformats.org/drawingml/2006/main">
              <a:ext uri="{FF2B5EF4-FFF2-40B4-BE49-F238E27FC236}">
                <a16:creationId xmlns:a16="http://schemas.microsoft.com/office/drawing/2014/main" id="{51E341AA-0BE7-4C4D-B9F3-35217B66E6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43675" y="425767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9" name="schematic-wire-27">
            <a:extLst xmlns:a="http://schemas.openxmlformats.org/drawingml/2006/main">
              <a:ext uri="{FF2B5EF4-FFF2-40B4-BE49-F238E27FC236}">
                <a16:creationId xmlns:a16="http://schemas.microsoft.com/office/drawing/2014/main" id="{71CAE64D-6BDC-4C6D-A707-5DDC11A604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2524125"/>
            <a:ext cx="9525" cy="714375"/>
          </a:xfrm>
          <a:custGeom xmlns:a="http://schemas.openxmlformats.org/drawingml/2006/main">
            <a:pathLst>
              <a:path w="9525" h="714375">
                <a:moveTo>
                  <a:pt x="0" y="0"/>
                </a:moveTo>
                <a:lnTo>
                  <a:pt x="0" y="71437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0" name="schematic-wire-28">
            <a:extLst xmlns:a="http://schemas.openxmlformats.org/drawingml/2006/main">
              <a:ext uri="{FF2B5EF4-FFF2-40B4-BE49-F238E27FC236}">
                <a16:creationId xmlns:a16="http://schemas.microsoft.com/office/drawing/2014/main" id="{A9FEF573-3D13-4EEB-96AA-2EF0CE5552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15100" y="3238500"/>
            <a:ext cx="114300" cy="571500"/>
          </a:xfrm>
          <a:custGeom xmlns:a="http://schemas.openxmlformats.org/drawingml/2006/main">
            <a:pathLst>
              <a:path w="114300" h="571500">
                <a:moveTo>
                  <a:pt x="57150" y="0"/>
                </a:moveTo>
                <a:lnTo>
                  <a:pt x="0" y="35719"/>
                </a:lnTo>
                <a:lnTo>
                  <a:pt x="114300" y="107156"/>
                </a:lnTo>
                <a:lnTo>
                  <a:pt x="0" y="178594"/>
                </a:lnTo>
                <a:lnTo>
                  <a:pt x="114300" y="250031"/>
                </a:lnTo>
                <a:lnTo>
                  <a:pt x="0" y="321469"/>
                </a:lnTo>
                <a:lnTo>
                  <a:pt x="114300" y="392906"/>
                </a:lnTo>
                <a:lnTo>
                  <a:pt x="0" y="464344"/>
                </a:lnTo>
                <a:lnTo>
                  <a:pt x="114300" y="535781"/>
                </a:lnTo>
                <a:lnTo>
                  <a:pt x="57150" y="5715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1" name="schematic-label-29">
            <a:extLst xmlns:a="http://schemas.openxmlformats.org/drawingml/2006/main">
              <a:ext uri="{FF2B5EF4-FFF2-40B4-BE49-F238E27FC236}">
                <a16:creationId xmlns:a16="http://schemas.microsoft.com/office/drawing/2014/main" id="{A69D1F2D-A6F7-4336-AC0E-EA48D40026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05600" y="3333750"/>
            <a:ext cx="752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R3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92" name="schematic-wire-30">
            <a:extLst xmlns:a="http://schemas.openxmlformats.org/drawingml/2006/main">
              <a:ext uri="{FF2B5EF4-FFF2-40B4-BE49-F238E27FC236}">
                <a16:creationId xmlns:a16="http://schemas.microsoft.com/office/drawing/2014/main" id="{5DDCB2D8-E20C-4C67-BD16-CBD3B99ED8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3810000"/>
            <a:ext cx="9525" cy="476250"/>
          </a:xfrm>
          <a:custGeom xmlns:a="http://schemas.openxmlformats.org/drawingml/2006/main">
            <a:pathLst>
              <a:path w="9525" h="476250">
                <a:moveTo>
                  <a:pt x="0" y="0"/>
                </a:moveTo>
                <a:lnTo>
                  <a:pt x="0" y="4762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slides/slide2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7A9C1CA5-C38D-495B-8D1D-6565CC846D8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cbec10113b24329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Three parallel branches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02E48731-9227-450F-907E-7D84D0F3EE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1     STEP 2 OF 5     BREADBOARD CHECK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C670BB7F-7770-4B02-9646-C95196A35D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2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0E53AF32-AF0A-474D-9A16-A46650D7FE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2 of 27</a:t>
            </a:r>
          </a:p>
        </p:txBody>
      </p:sp>
      <p:pic>
        <p:nvPic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9AC8BA9C-81A5-4637-96CA-34DF76562CAF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cdc8492873340af"/>
          <a:stretch xmlns:a="http://schemas.openxmlformats.org/drawingml/2006/main"/>
        </p:blipFill>
        <p:spPr>
          <a:xfrm xmlns:a="http://schemas.openxmlformats.org/drawingml/2006/main">
            <a:off x="2317509" y="1952625"/>
            <a:ext cx="5223356" cy="2905125"/>
          </a:xfrm>
          <a:prstGeom xmlns:a="http://schemas.openxmlformats.org/drawingml/2006/main" prst="rect">
            <a:avLst/>
          </a:prstGeom>
        </p:spPr>
      </p:pic>
      <p:sp>
        <p:nvSpPr>
          <p:cNvPr id="53" name="ch05-caption">
            <a:extLst xmlns:a="http://schemas.openxmlformats.org/drawingml/2006/main">
              <a:ext uri="{FF2B5EF4-FFF2-40B4-BE49-F238E27FC236}">
                <a16:creationId xmlns:a16="http://schemas.microsoft.com/office/drawing/2014/main" id="{07F4FC90-6B78-4D0C-9874-ED941751B6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4895850"/>
            <a:ext cx="528637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088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R1 left, R2 middle, R3 right. Green, blue and orange feeds share the + rail.</a:t>
            </a:r>
          </a:p>
        </p:txBody>
      </p:sp>
      <p:sp>
        <p:nvSpPr>
          <p:cNvPr id="54" name="ch05-label-0">
            <a:extLst xmlns:a="http://schemas.openxmlformats.org/drawingml/2006/main">
              <a:ext uri="{FF2B5EF4-FFF2-40B4-BE49-F238E27FC236}">
                <a16:creationId xmlns:a16="http://schemas.microsoft.com/office/drawing/2014/main" id="{1A478684-F76E-413F-839A-099BA80FEB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180975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YOUR STATION</a:t>
            </a:r>
          </a:p>
        </p:txBody>
      </p:sp>
      <p:sp>
        <p:nvSpPr>
          <p:cNvPr id="55" name="ch05-body-0">
            <a:extLst xmlns:a="http://schemas.openxmlformats.org/drawingml/2006/main">
              <a:ext uri="{FF2B5EF4-FFF2-40B4-BE49-F238E27FC236}">
                <a16:creationId xmlns:a16="http://schemas.microsoft.com/office/drawing/2014/main" id="{987122C5-32C5-476F-9211-2E56029471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07645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3 V (2×AAA) pack, three 220 Ω resistors, board, meter, jumpers and paper.</a:t>
            </a:r>
          </a:p>
        </p:txBody>
      </p:sp>
      <p:sp>
        <p:nvSpPr>
          <p:cNvPr id="56" name="ch05-label-1">
            <a:extLst xmlns:a="http://schemas.openxmlformats.org/drawingml/2006/main">
              <a:ext uri="{FF2B5EF4-FFF2-40B4-BE49-F238E27FC236}">
                <a16:creationId xmlns:a16="http://schemas.microsoft.com/office/drawing/2014/main" id="{780F8F46-207C-4FA2-893F-BE4B9BBC72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905125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UNPOWERED CHECK</a:t>
            </a:r>
          </a:p>
        </p:txBody>
      </p:sp>
      <p:sp>
        <p:nvSpPr>
          <p:cNvPr id="57" name="ch05-body-1">
            <a:extLst xmlns:a="http://schemas.openxmlformats.org/drawingml/2006/main">
              <a:ext uri="{FF2B5EF4-FFF2-40B4-BE49-F238E27FC236}">
                <a16:creationId xmlns:a16="http://schemas.microsoft.com/office/drawing/2014/main" id="{331CCDE1-D404-4D54-8C2F-DF77E78360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3171825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Check hole groups, rail breaks and each isolated resistor in Ω. Record R1–R3.</a:t>
            </a:r>
          </a:p>
        </p:txBody>
      </p:sp>
      <p:sp>
        <p:nvSpPr>
          <p:cNvPr id="58" name="ch05-label-2">
            <a:extLst xmlns:a="http://schemas.openxmlformats.org/drawingml/2006/main">
              <a:ext uri="{FF2B5EF4-FFF2-40B4-BE49-F238E27FC236}">
                <a16:creationId xmlns:a16="http://schemas.microsoft.com/office/drawing/2014/main" id="{9C6D25F0-0B3D-45B2-9D03-F909BE78FC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00050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BUILD</a:t>
            </a:r>
          </a:p>
        </p:txBody>
      </p:sp>
      <p:sp>
        <p:nvSpPr>
          <p:cNvPr id="59" name="ch05-body-2">
            <a:extLst xmlns:a="http://schemas.openxmlformats.org/drawingml/2006/main">
              <a:ext uri="{FF2B5EF4-FFF2-40B4-BE49-F238E27FC236}">
                <a16:creationId xmlns:a16="http://schemas.microsoft.com/office/drawing/2014/main" id="{48EB6726-4EEB-437E-9DF3-C4A69852C2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26720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Place R1–R3 across the center gap at 8, 15 and 22. Feed each from + and return each to −.</a:t>
            </a:r>
          </a:p>
        </p:txBody>
      </p:sp>
      <p:sp>
        <p:nvSpPr>
          <p:cNvPr id="60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868BD64E-0A13-4CAD-B3E4-6E511BAF65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61" name="ch05-check">
            <a:extLst xmlns:a="http://schemas.openxmlformats.org/drawingml/2006/main">
              <a:ext uri="{FF2B5EF4-FFF2-40B4-BE49-F238E27FC236}">
                <a16:creationId xmlns:a16="http://schemas.microsoft.com/office/drawing/2014/main" id="{9E905DD4-78FC-426C-B60F-DD05D99AF0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Record on paper. Check actual rail continuity and ask for a wiring check before powering.</a:t>
            </a:r>
          </a:p>
        </p:txBody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slides/slide3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6A9CD1A4-0C88-4B07-BFC5-AC1FB41433F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f6c1de91df547ea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Voltage across each branch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0B06FD61-2D52-4972-8F81-8A42C67CCB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1     STEP 3 OF 5     SCHEMATIC FIRST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A49C07E1-8B59-4B79-9724-49299480E1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3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9D0C1F75-E7FD-4C0D-AA09-7DEE532419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3 of 27</a:t>
            </a:r>
          </a:p>
        </p:txBody>
      </p:sp>
      <p:sp>
        <p:nvSpPr>
          <p:cNvPr id="53" name="ch05-caption">
            <a:extLst xmlns:a="http://schemas.openxmlformats.org/drawingml/2006/main">
              <a:ext uri="{FF2B5EF4-FFF2-40B4-BE49-F238E27FC236}">
                <a16:creationId xmlns:a16="http://schemas.microsoft.com/office/drawing/2014/main" id="{8DB6D324-134E-4651-8290-E476FDC5D3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4895850"/>
            <a:ext cx="528637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088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Schematic first. Try the connections before opening the next breadboard view.</a:t>
            </a:r>
          </a:p>
        </p:txBody>
      </p:sp>
      <p:sp>
        <p:nvSpPr>
          <p:cNvPr id="54" name="ch05-label-0">
            <a:extLst xmlns:a="http://schemas.openxmlformats.org/drawingml/2006/main">
              <a:ext uri="{FF2B5EF4-FFF2-40B4-BE49-F238E27FC236}">
                <a16:creationId xmlns:a16="http://schemas.microsoft.com/office/drawing/2014/main" id="{52654E2F-2240-416D-9D13-E0EBF3464D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180975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METER SETUP</a:t>
            </a:r>
          </a:p>
        </p:txBody>
      </p:sp>
      <p:sp>
        <p:nvSpPr>
          <p:cNvPr id="55" name="ch05-body-0">
            <a:extLst xmlns:a="http://schemas.openxmlformats.org/drawingml/2006/main">
              <a:ext uri="{FF2B5EF4-FFF2-40B4-BE49-F238E27FC236}">
                <a16:creationId xmlns:a16="http://schemas.microsoft.com/office/drawing/2014/main" id="{7385925C-1F2D-42FC-B639-3A21D65085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07645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Use V/Ω and COM. Select DC volts. Power the checked circuit.</a:t>
            </a:r>
          </a:p>
        </p:txBody>
      </p:sp>
      <p:sp>
        <p:nvSpPr>
          <p:cNvPr id="56" name="ch05-label-1">
            <a:extLst xmlns:a="http://schemas.openxmlformats.org/drawingml/2006/main">
              <a:ext uri="{FF2B5EF4-FFF2-40B4-BE49-F238E27FC236}">
                <a16:creationId xmlns:a16="http://schemas.microsoft.com/office/drawing/2014/main" id="{298B6581-9107-438E-BCE7-93BB38FF55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905125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SOURCE READING</a:t>
            </a:r>
          </a:p>
        </p:txBody>
      </p:sp>
      <p:sp>
        <p:nvSpPr>
          <p:cNvPr id="57" name="ch05-body-1">
            <a:extLst xmlns:a="http://schemas.openxmlformats.org/drawingml/2006/main">
              <a:ext uri="{FF2B5EF4-FFF2-40B4-BE49-F238E27FC236}">
                <a16:creationId xmlns:a16="http://schemas.microsoft.com/office/drawing/2014/main" id="{98E33CC8-666B-466E-9AFC-D441E21517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3171825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Measure across the pack and record its actual voltage.</a:t>
            </a:r>
          </a:p>
        </p:txBody>
      </p:sp>
      <p:sp>
        <p:nvSpPr>
          <p:cNvPr id="58" name="ch05-label-2">
            <a:extLst xmlns:a="http://schemas.openxmlformats.org/drawingml/2006/main">
              <a:ext uri="{FF2B5EF4-FFF2-40B4-BE49-F238E27FC236}">
                <a16:creationId xmlns:a16="http://schemas.microsoft.com/office/drawing/2014/main" id="{E2F65AED-37D9-4FD6-9A6D-3E3A0AF914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00050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BRANCH READINGS</a:t>
            </a:r>
          </a:p>
        </p:txBody>
      </p:sp>
      <p:sp>
        <p:nvSpPr>
          <p:cNvPr id="59" name="ch05-body-2">
            <a:extLst xmlns:a="http://schemas.openxmlformats.org/drawingml/2006/main">
              <a:ext uri="{FF2B5EF4-FFF2-40B4-BE49-F238E27FC236}">
                <a16:creationId xmlns:a16="http://schemas.microsoft.com/office/drawing/2014/main" id="{4EB5BE25-69AA-4028-ABA9-01AED6DA79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26720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ns0:p xmlns:ns0="http://schemas.openxmlformats.org/drawingml/2006/main">
            <ns0:pPr>
              <ns0:buNone/>
              <ns0:defRPr sz="1575" b="0">
                <ns0:solidFill>
                  <ns0:srgbClr val="FFFFFF"/>
                </ns0:solidFill>
                <ns0:latin typeface="Arial"/>
                <ns0:ea typeface="Arial"/>
                <ns0:cs typeface="Arial"/>
              </ns0:defRPr>
            </ns0:pPr>
            <ns0:r>
              <ns0:rPr sz="1575" b="0">
                <ns0:solidFill>
                  <ns0:srgbClr val="FFFFFF"/>
                </ns0:solidFill>
                <ns0:latin typeface="Arial"/>
                <ns0:ea typeface="Arial"/>
                <ns0:cs typeface="Arial"/>
              </ns0:rPr>
              <ns0:t>Predict branch volts. Measure R1–R3: red toward +, COM toward −.</ns0:t>
            </ns0:r>
          </ns0:p>
        </p:txBody>
      </p:sp>
      <p:sp>
        <p:nvSpPr>
          <p:cNvPr id="60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1AD83442-6FCA-438B-B983-49DD1AE93C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61" name="ch05-check">
            <a:extLst xmlns:a="http://schemas.openxmlformats.org/drawingml/2006/main">
              <a:ext uri="{FF2B5EF4-FFF2-40B4-BE49-F238E27FC236}">
                <a16:creationId xmlns:a16="http://schemas.microsoft.com/office/drawing/2014/main" id="{373A47D2-22E2-4F1D-86AA-D48017C2BA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Record source V, V1, V2 and V3. Keep probe tips from bridging adjacent strips.</a:t>
            </a:r>
          </a:p>
        </p:txBody>
      </p:sp>
      <p:sp>
        <p:nvSpPr>
          <p:cNvPr id="62" name="schematic-panel">
            <a:extLst xmlns:a="http://schemas.openxmlformats.org/drawingml/2006/main">
              <a:ext uri="{FF2B5EF4-FFF2-40B4-BE49-F238E27FC236}">
                <a16:creationId xmlns:a16="http://schemas.microsoft.com/office/drawing/2014/main" id="{72F2327C-5F34-4880-A28C-57F8E206D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1952625"/>
            <a:ext cx="5286375" cy="2905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sp>
        <p:nvSpPr>
          <p:cNvPr id="63" name="schematic-wire-1">
            <a:extLst xmlns:a="http://schemas.openxmlformats.org/drawingml/2006/main">
              <a:ext uri="{FF2B5EF4-FFF2-40B4-BE49-F238E27FC236}">
                <a16:creationId xmlns:a16="http://schemas.microsoft.com/office/drawing/2014/main" id="{4E83B60D-1404-4CD2-B008-E8E71CC7B2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2524125"/>
            <a:ext cx="9525" cy="690563"/>
          </a:xfrm>
          <a:custGeom xmlns:a="http://schemas.openxmlformats.org/drawingml/2006/main">
            <a:pathLst>
              <a:path w="9525" h="690563">
                <a:moveTo>
                  <a:pt x="0" y="0"/>
                </a:moveTo>
                <a:lnTo>
                  <a:pt x="0" y="690563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4" name="schematic-wire-2">
            <a:extLst xmlns:a="http://schemas.openxmlformats.org/drawingml/2006/main">
              <a:ext uri="{FF2B5EF4-FFF2-40B4-BE49-F238E27FC236}">
                <a16:creationId xmlns:a16="http://schemas.microsoft.com/office/drawing/2014/main" id="{9DB35768-B711-4ED4-A7D7-E6B962D3D0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214688"/>
            <a:ext cx="361950" cy="9525"/>
          </a:xfrm>
          <a:custGeom xmlns:a="http://schemas.openxmlformats.org/drawingml/2006/main">
            <a:pathLst>
              <a:path w="361950" h="9525">
                <a:moveTo>
                  <a:pt x="0" y="0"/>
                </a:moveTo>
                <a:lnTo>
                  <a:pt x="36195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5" name="schematic-wire-3">
            <a:extLst xmlns:a="http://schemas.openxmlformats.org/drawingml/2006/main">
              <a:ext uri="{FF2B5EF4-FFF2-40B4-BE49-F238E27FC236}">
                <a16:creationId xmlns:a16="http://schemas.microsoft.com/office/drawing/2014/main" id="{53B3C0AE-507A-4EFE-923D-4C57FAD95F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09875" y="3319463"/>
            <a:ext cx="190500" cy="9525"/>
          </a:xfrm>
          <a:custGeom xmlns:a="http://schemas.openxmlformats.org/drawingml/2006/main">
            <a:pathLst>
              <a:path w="190500" h="9525">
                <a:moveTo>
                  <a:pt x="0" y="0"/>
                </a:moveTo>
                <a:lnTo>
                  <a:pt x="19050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6" name="schematic-wire-4">
            <a:extLst xmlns:a="http://schemas.openxmlformats.org/drawingml/2006/main">
              <a:ext uri="{FF2B5EF4-FFF2-40B4-BE49-F238E27FC236}">
                <a16:creationId xmlns:a16="http://schemas.microsoft.com/office/drawing/2014/main" id="{B9ED56CE-19BD-4C93-9DED-E2E661EB72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3319463"/>
            <a:ext cx="9525" cy="133350"/>
          </a:xfrm>
          <a:custGeom xmlns:a="http://schemas.openxmlformats.org/drawingml/2006/main">
            <a:pathLst>
              <a:path w="9525" h="133350">
                <a:moveTo>
                  <a:pt x="0" y="0"/>
                </a:moveTo>
                <a:lnTo>
                  <a:pt x="0" y="1333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7" name="schematic-wire-5">
            <a:extLst xmlns:a="http://schemas.openxmlformats.org/drawingml/2006/main">
              <a:ext uri="{FF2B5EF4-FFF2-40B4-BE49-F238E27FC236}">
                <a16:creationId xmlns:a16="http://schemas.microsoft.com/office/drawing/2014/main" id="{A41344F2-C416-4D3F-BC59-39E5FA2209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452813"/>
            <a:ext cx="361950" cy="9525"/>
          </a:xfrm>
          <a:custGeom xmlns:a="http://schemas.openxmlformats.org/drawingml/2006/main">
            <a:pathLst>
              <a:path w="361950" h="9525">
                <a:moveTo>
                  <a:pt x="0" y="0"/>
                </a:moveTo>
                <a:lnTo>
                  <a:pt x="36195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8" name="schematic-wire-6">
            <a:extLst xmlns:a="http://schemas.openxmlformats.org/drawingml/2006/main">
              <a:ext uri="{FF2B5EF4-FFF2-40B4-BE49-F238E27FC236}">
                <a16:creationId xmlns:a16="http://schemas.microsoft.com/office/drawing/2014/main" id="{350DE372-6C88-4406-A608-C0AC16780C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09875" y="3557588"/>
            <a:ext cx="190500" cy="9525"/>
          </a:xfrm>
          <a:custGeom xmlns:a="http://schemas.openxmlformats.org/drawingml/2006/main">
            <a:pathLst>
              <a:path w="190500" h="9525">
                <a:moveTo>
                  <a:pt x="0" y="0"/>
                </a:moveTo>
                <a:lnTo>
                  <a:pt x="19050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9" name="schematic-wire-7">
            <a:extLst xmlns:a="http://schemas.openxmlformats.org/drawingml/2006/main">
              <a:ext uri="{FF2B5EF4-FFF2-40B4-BE49-F238E27FC236}">
                <a16:creationId xmlns:a16="http://schemas.microsoft.com/office/drawing/2014/main" id="{CF941122-0EA0-4932-A136-0C8BF9C4C6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3557588"/>
            <a:ext cx="9525" cy="728663"/>
          </a:xfrm>
          <a:custGeom xmlns:a="http://schemas.openxmlformats.org/drawingml/2006/main">
            <a:pathLst>
              <a:path w="9525" h="728663">
                <a:moveTo>
                  <a:pt x="0" y="0"/>
                </a:moveTo>
                <a:lnTo>
                  <a:pt x="0" y="728663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0" name="schematic-label-8">
            <a:extLst xmlns:a="http://schemas.openxmlformats.org/drawingml/2006/main">
              <a:ext uri="{FF2B5EF4-FFF2-40B4-BE49-F238E27FC236}">
                <a16:creationId xmlns:a16="http://schemas.microsoft.com/office/drawing/2014/main" id="{92F1A88C-D4DE-4AB3-8FA7-3870249544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81275" y="3043238"/>
            <a:ext cx="190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defPPr>
            <a:lvl1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1pPr>
            <a:lvl2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2pPr>
            <a:lvl3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3pPr>
            <a:lvl4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4pPr>
            <a:lvl5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5pPr>
            <a:lvl6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6pPr>
            <a:lvl7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7pPr>
            <a:lvl8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8pPr>
            <a:lvl9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pPr>
            <a:r>
              <a:rPr sz="1500" b="1">
                <a:solidFill>
                  <a:srgbClr val="B4232C"/>
                </a:solidFill>
                <a:latin typeface="Arial"/>
                <a:ea typeface="Arial"/>
                <a:cs typeface="Arial"/>
              </a:rPr>
              <a:t>+</a:t>
            </a:r>
          </a:p>
        </p:txBody>
      </p:sp>
      <p:sp>
        <p:nvSpPr>
          <p:cNvPr id="71" name="schematic-label-9">
            <a:extLst xmlns:a="http://schemas.openxmlformats.org/drawingml/2006/main">
              <a:ext uri="{FF2B5EF4-FFF2-40B4-BE49-F238E27FC236}">
                <a16:creationId xmlns:a16="http://schemas.microsoft.com/office/drawing/2014/main" id="{A18EF2A8-2848-4C6E-BB5D-2B08A7BD20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81275" y="3519488"/>
            <a:ext cx="190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5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−</a:t>
            </a:r>
          </a:p>
        </p:txBody>
      </p:sp>
      <p:sp>
        <p:nvSpPr>
          <p:cNvPr id="72" name="schematic-label-10">
            <a:extLst xmlns:a="http://schemas.openxmlformats.org/drawingml/2006/main">
              <a:ext uri="{FF2B5EF4-FFF2-40B4-BE49-F238E27FC236}">
                <a16:creationId xmlns:a16="http://schemas.microsoft.com/office/drawing/2014/main" id="{9407D0FC-8050-46E3-BE13-4B8A196CD6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143250" y="3195638"/>
            <a:ext cx="809625" cy="638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B1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3 V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2×AAA</a:t>
            </a:r>
          </a:p>
        </p:txBody>
      </p:sp>
      <p:sp>
        <p:nvSpPr>
          <p:cNvPr id="73" name="schematic-wire-11">
            <a:extLst xmlns:a="http://schemas.openxmlformats.org/drawingml/2006/main">
              <a:ext uri="{FF2B5EF4-FFF2-40B4-BE49-F238E27FC236}">
                <a16:creationId xmlns:a16="http://schemas.microsoft.com/office/drawing/2014/main" id="{1AFAC599-7E58-4AB7-B2EB-DBD6258595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2524125"/>
            <a:ext cx="3667125" cy="9525"/>
          </a:xfrm>
          <a:custGeom xmlns:a="http://schemas.openxmlformats.org/drawingml/2006/main">
            <a:pathLst>
              <a:path w="3667125" h="9525">
                <a:moveTo>
                  <a:pt x="0" y="0"/>
                </a:moveTo>
                <a:lnTo>
                  <a:pt x="3667125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4" name="schematic-wire-12">
            <a:extLst xmlns:a="http://schemas.openxmlformats.org/drawingml/2006/main">
              <a:ext uri="{FF2B5EF4-FFF2-40B4-BE49-F238E27FC236}">
                <a16:creationId xmlns:a16="http://schemas.microsoft.com/office/drawing/2014/main" id="{8700AC8E-21AE-452E-A39D-BF25988863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4286250"/>
            <a:ext cx="3667125" cy="9525"/>
          </a:xfrm>
          <a:custGeom xmlns:a="http://schemas.openxmlformats.org/drawingml/2006/main">
            <a:pathLst>
              <a:path w="3667125" h="9525">
                <a:moveTo>
                  <a:pt x="3667125" y="0"/>
                </a:moveTo>
                <a:lnTo>
                  <a:pt x="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5" name="schematic-node-13">
            <a:extLst xmlns:a="http://schemas.openxmlformats.org/drawingml/2006/main">
              <a:ext uri="{FF2B5EF4-FFF2-40B4-BE49-F238E27FC236}">
                <a16:creationId xmlns:a16="http://schemas.microsoft.com/office/drawing/2014/main" id="{5F695340-85F8-49DC-8A20-5F76964FAC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24955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76" name="schematic-node-14">
            <a:extLst xmlns:a="http://schemas.openxmlformats.org/drawingml/2006/main">
              <a:ext uri="{FF2B5EF4-FFF2-40B4-BE49-F238E27FC236}">
                <a16:creationId xmlns:a16="http://schemas.microsoft.com/office/drawing/2014/main" id="{24607344-0F41-4588-B9D1-115DF14141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425767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77" name="schematic-wire-15">
            <a:extLst xmlns:a="http://schemas.openxmlformats.org/drawingml/2006/main">
              <a:ext uri="{FF2B5EF4-FFF2-40B4-BE49-F238E27FC236}">
                <a16:creationId xmlns:a16="http://schemas.microsoft.com/office/drawing/2014/main" id="{54A9D1E8-B720-4A8F-A0ED-564CA38BE0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38625" y="2524125"/>
            <a:ext cx="9525" cy="714375"/>
          </a:xfrm>
          <a:custGeom xmlns:a="http://schemas.openxmlformats.org/drawingml/2006/main">
            <a:pathLst>
              <a:path w="9525" h="714375">
                <a:moveTo>
                  <a:pt x="0" y="0"/>
                </a:moveTo>
                <a:lnTo>
                  <a:pt x="0" y="71437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8" name="schematic-wire-16">
            <a:extLst xmlns:a="http://schemas.openxmlformats.org/drawingml/2006/main">
              <a:ext uri="{FF2B5EF4-FFF2-40B4-BE49-F238E27FC236}">
                <a16:creationId xmlns:a16="http://schemas.microsoft.com/office/drawing/2014/main" id="{60558A64-4A28-44BE-A8A9-03B87A655E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81475" y="3238500"/>
            <a:ext cx="114300" cy="571500"/>
          </a:xfrm>
          <a:custGeom xmlns:a="http://schemas.openxmlformats.org/drawingml/2006/main">
            <a:pathLst>
              <a:path w="114300" h="571500">
                <a:moveTo>
                  <a:pt x="57150" y="0"/>
                </a:moveTo>
                <a:lnTo>
                  <a:pt x="0" y="35719"/>
                </a:lnTo>
                <a:lnTo>
                  <a:pt x="114300" y="107156"/>
                </a:lnTo>
                <a:lnTo>
                  <a:pt x="0" y="178594"/>
                </a:lnTo>
                <a:lnTo>
                  <a:pt x="114300" y="250031"/>
                </a:lnTo>
                <a:lnTo>
                  <a:pt x="0" y="321469"/>
                </a:lnTo>
                <a:lnTo>
                  <a:pt x="114300" y="392906"/>
                </a:lnTo>
                <a:lnTo>
                  <a:pt x="0" y="464344"/>
                </a:lnTo>
                <a:lnTo>
                  <a:pt x="114300" y="535781"/>
                </a:lnTo>
                <a:lnTo>
                  <a:pt x="57150" y="5715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9" name="schematic-label-17">
            <a:extLst xmlns:a="http://schemas.openxmlformats.org/drawingml/2006/main">
              <a:ext uri="{FF2B5EF4-FFF2-40B4-BE49-F238E27FC236}">
                <a16:creationId xmlns:a16="http://schemas.microsoft.com/office/drawing/2014/main" id="{E71E3FAB-E970-469A-ABF5-CF84130B7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71975" y="2743200"/>
            <a:ext cx="752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R1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80" name="schematic-wire-18">
            <a:extLst xmlns:a="http://schemas.openxmlformats.org/drawingml/2006/main">
              <a:ext uri="{FF2B5EF4-FFF2-40B4-BE49-F238E27FC236}">
                <a16:creationId xmlns:a16="http://schemas.microsoft.com/office/drawing/2014/main" id="{6C2888BD-7170-4691-8C4D-322DC478C6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38625" y="3810000"/>
            <a:ext cx="9525" cy="476250"/>
          </a:xfrm>
          <a:custGeom xmlns:a="http://schemas.openxmlformats.org/drawingml/2006/main">
            <a:pathLst>
              <a:path w="9525" h="476250">
                <a:moveTo>
                  <a:pt x="0" y="0"/>
                </a:moveTo>
                <a:lnTo>
                  <a:pt x="0" y="4762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1" name="schematic-node-19">
            <a:extLst xmlns:a="http://schemas.openxmlformats.org/drawingml/2006/main">
              <a:ext uri="{FF2B5EF4-FFF2-40B4-BE49-F238E27FC236}">
                <a16:creationId xmlns:a16="http://schemas.microsoft.com/office/drawing/2014/main" id="{B68EBC99-7820-4224-9DB5-EFFB6F19E8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81625" y="24955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2" name="schematic-node-20">
            <a:extLst xmlns:a="http://schemas.openxmlformats.org/drawingml/2006/main">
              <a:ext uri="{FF2B5EF4-FFF2-40B4-BE49-F238E27FC236}">
                <a16:creationId xmlns:a16="http://schemas.microsoft.com/office/drawing/2014/main" id="{8AA974CE-8712-48C1-9386-C5ACA5889B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81625" y="425767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3" name="schematic-wire-21">
            <a:extLst xmlns:a="http://schemas.openxmlformats.org/drawingml/2006/main">
              <a:ext uri="{FF2B5EF4-FFF2-40B4-BE49-F238E27FC236}">
                <a16:creationId xmlns:a16="http://schemas.microsoft.com/office/drawing/2014/main" id="{7266D1F0-2AE3-4E13-9CF4-FCF69F5B68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10200" y="2524125"/>
            <a:ext cx="9525" cy="714375"/>
          </a:xfrm>
          <a:custGeom xmlns:a="http://schemas.openxmlformats.org/drawingml/2006/main">
            <a:pathLst>
              <a:path w="9525" h="714375">
                <a:moveTo>
                  <a:pt x="0" y="0"/>
                </a:moveTo>
                <a:lnTo>
                  <a:pt x="0" y="71437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4" name="schematic-wire-22">
            <a:extLst xmlns:a="http://schemas.openxmlformats.org/drawingml/2006/main">
              <a:ext uri="{FF2B5EF4-FFF2-40B4-BE49-F238E27FC236}">
                <a16:creationId xmlns:a16="http://schemas.microsoft.com/office/drawing/2014/main" id="{E4F88264-5616-49AC-BB1D-174F62FCE7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53050" y="3238500"/>
            <a:ext cx="114300" cy="571500"/>
          </a:xfrm>
          <a:custGeom xmlns:a="http://schemas.openxmlformats.org/drawingml/2006/main">
            <a:pathLst>
              <a:path w="114300" h="571500">
                <a:moveTo>
                  <a:pt x="57150" y="0"/>
                </a:moveTo>
                <a:lnTo>
                  <a:pt x="0" y="35719"/>
                </a:lnTo>
                <a:lnTo>
                  <a:pt x="114300" y="107156"/>
                </a:lnTo>
                <a:lnTo>
                  <a:pt x="0" y="178594"/>
                </a:lnTo>
                <a:lnTo>
                  <a:pt x="114300" y="250031"/>
                </a:lnTo>
                <a:lnTo>
                  <a:pt x="0" y="321469"/>
                </a:lnTo>
                <a:lnTo>
                  <a:pt x="114300" y="392906"/>
                </a:lnTo>
                <a:lnTo>
                  <a:pt x="0" y="464344"/>
                </a:lnTo>
                <a:lnTo>
                  <a:pt x="114300" y="535781"/>
                </a:lnTo>
                <a:lnTo>
                  <a:pt x="57150" y="5715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5" name="schematic-label-23">
            <a:extLst xmlns:a="http://schemas.openxmlformats.org/drawingml/2006/main">
              <a:ext uri="{FF2B5EF4-FFF2-40B4-BE49-F238E27FC236}">
                <a16:creationId xmlns:a16="http://schemas.microsoft.com/office/drawing/2014/main" id="{F54F09DC-7FEA-4DC6-9B9D-298E327117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00600" y="3333750"/>
            <a:ext cx="5905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R2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86" name="schematic-wire-24">
            <a:extLst xmlns:a="http://schemas.openxmlformats.org/drawingml/2006/main">
              <a:ext uri="{FF2B5EF4-FFF2-40B4-BE49-F238E27FC236}">
                <a16:creationId xmlns:a16="http://schemas.microsoft.com/office/drawing/2014/main" id="{3C95E499-E53F-47F6-92FE-9A5C874223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10200" y="3810000"/>
            <a:ext cx="9525" cy="476250"/>
          </a:xfrm>
          <a:custGeom xmlns:a="http://schemas.openxmlformats.org/drawingml/2006/main">
            <a:pathLst>
              <a:path w="9525" h="476250">
                <a:moveTo>
                  <a:pt x="0" y="0"/>
                </a:moveTo>
                <a:lnTo>
                  <a:pt x="0" y="4762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7" name="schematic-node-25">
            <a:extLst xmlns:a="http://schemas.openxmlformats.org/drawingml/2006/main">
              <a:ext uri="{FF2B5EF4-FFF2-40B4-BE49-F238E27FC236}">
                <a16:creationId xmlns:a16="http://schemas.microsoft.com/office/drawing/2014/main" id="{A2314CBA-3F64-4AD9-96DC-B7AA4C5DAA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43675" y="24955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8" name="schematic-node-26">
            <a:extLst xmlns:a="http://schemas.openxmlformats.org/drawingml/2006/main">
              <a:ext uri="{FF2B5EF4-FFF2-40B4-BE49-F238E27FC236}">
                <a16:creationId xmlns:a16="http://schemas.microsoft.com/office/drawing/2014/main" id="{20EE4F92-EF47-44CF-9671-B929C4FA4D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43675" y="425767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9" name="schematic-wire-27">
            <a:extLst xmlns:a="http://schemas.openxmlformats.org/drawingml/2006/main">
              <a:ext uri="{FF2B5EF4-FFF2-40B4-BE49-F238E27FC236}">
                <a16:creationId xmlns:a16="http://schemas.microsoft.com/office/drawing/2014/main" id="{099503F7-40F7-4DA9-AC12-9FB828E335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2524125"/>
            <a:ext cx="9525" cy="714375"/>
          </a:xfrm>
          <a:custGeom xmlns:a="http://schemas.openxmlformats.org/drawingml/2006/main">
            <a:pathLst>
              <a:path w="9525" h="714375">
                <a:moveTo>
                  <a:pt x="0" y="0"/>
                </a:moveTo>
                <a:lnTo>
                  <a:pt x="0" y="71437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0" name="schematic-wire-28">
            <a:extLst xmlns:a="http://schemas.openxmlformats.org/drawingml/2006/main">
              <a:ext uri="{FF2B5EF4-FFF2-40B4-BE49-F238E27FC236}">
                <a16:creationId xmlns:a16="http://schemas.microsoft.com/office/drawing/2014/main" id="{37B9EDD8-0769-4274-990F-A406DF0629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15100" y="3238500"/>
            <a:ext cx="114300" cy="571500"/>
          </a:xfrm>
          <a:custGeom xmlns:a="http://schemas.openxmlformats.org/drawingml/2006/main">
            <a:pathLst>
              <a:path w="114300" h="571500">
                <a:moveTo>
                  <a:pt x="57150" y="0"/>
                </a:moveTo>
                <a:lnTo>
                  <a:pt x="0" y="35719"/>
                </a:lnTo>
                <a:lnTo>
                  <a:pt x="114300" y="107156"/>
                </a:lnTo>
                <a:lnTo>
                  <a:pt x="0" y="178594"/>
                </a:lnTo>
                <a:lnTo>
                  <a:pt x="114300" y="250031"/>
                </a:lnTo>
                <a:lnTo>
                  <a:pt x="0" y="321469"/>
                </a:lnTo>
                <a:lnTo>
                  <a:pt x="114300" y="392906"/>
                </a:lnTo>
                <a:lnTo>
                  <a:pt x="0" y="464344"/>
                </a:lnTo>
                <a:lnTo>
                  <a:pt x="114300" y="535781"/>
                </a:lnTo>
                <a:lnTo>
                  <a:pt x="57150" y="5715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1" name="schematic-label-29">
            <a:extLst xmlns:a="http://schemas.openxmlformats.org/drawingml/2006/main">
              <a:ext uri="{FF2B5EF4-FFF2-40B4-BE49-F238E27FC236}">
                <a16:creationId xmlns:a16="http://schemas.microsoft.com/office/drawing/2014/main" id="{CBB46F16-51B4-4E87-9E1C-30F9351AC4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05600" y="3333750"/>
            <a:ext cx="752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R3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92" name="schematic-wire-30">
            <a:extLst xmlns:a="http://schemas.openxmlformats.org/drawingml/2006/main">
              <a:ext uri="{FF2B5EF4-FFF2-40B4-BE49-F238E27FC236}">
                <a16:creationId xmlns:a16="http://schemas.microsoft.com/office/drawing/2014/main" id="{02AC7E8C-F2A6-4B89-A82C-29518F5603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3810000"/>
            <a:ext cx="9525" cy="476250"/>
          </a:xfrm>
          <a:custGeom xmlns:a="http://schemas.openxmlformats.org/drawingml/2006/main">
            <a:pathLst>
              <a:path w="9525" h="476250">
                <a:moveTo>
                  <a:pt x="0" y="0"/>
                </a:moveTo>
                <a:lnTo>
                  <a:pt x="0" y="4762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3" name="schematic-node-31">
            <a:extLst xmlns:a="http://schemas.openxmlformats.org/drawingml/2006/main">
              <a:ext uri="{FF2B5EF4-FFF2-40B4-BE49-F238E27FC236}">
                <a16:creationId xmlns:a16="http://schemas.microsoft.com/office/drawing/2014/main" id="{ECC1E3FC-5859-41F1-817D-9FAD410DF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81625" y="320992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94" name="schematic-node-32">
            <a:extLst xmlns:a="http://schemas.openxmlformats.org/drawingml/2006/main">
              <a:ext uri="{FF2B5EF4-FFF2-40B4-BE49-F238E27FC236}">
                <a16:creationId xmlns:a16="http://schemas.microsoft.com/office/drawing/2014/main" id="{053CCADE-B1AF-40CC-B058-4A210071CF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81625" y="378142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95" name="schematic-wire-33">
            <a:extLst xmlns:a="http://schemas.openxmlformats.org/drawingml/2006/main">
              <a:ext uri="{FF2B5EF4-FFF2-40B4-BE49-F238E27FC236}">
                <a16:creationId xmlns:a16="http://schemas.microsoft.com/office/drawing/2014/main" id="{BE47704B-C25A-495B-B3CC-9CBB19A1BF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10200" y="3238500"/>
            <a:ext cx="542925" cy="114300"/>
          </a:xfrm>
          <a:custGeom xmlns:a="http://schemas.openxmlformats.org/drawingml/2006/main">
            <a:pathLst>
              <a:path w="542925" h="114300">
                <a:moveTo>
                  <a:pt x="0" y="0"/>
                </a:moveTo>
                <a:lnTo>
                  <a:pt x="542925" y="0"/>
                </a:lnTo>
                <a:lnTo>
                  <a:pt x="542925" y="1143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B4232C"/>
            </a:solidFill>
          </a:ln>
        </p:spPr>
      </p:sp>
      <p:sp>
        <p:nvSpPr>
          <p:cNvPr id="96" name="schematic-wire-34">
            <a:extLst xmlns:a="http://schemas.openxmlformats.org/drawingml/2006/main">
              <a:ext uri="{FF2B5EF4-FFF2-40B4-BE49-F238E27FC236}">
                <a16:creationId xmlns:a16="http://schemas.microsoft.com/office/drawing/2014/main" id="{2F1BE767-DB04-46B6-AC1B-A0CC5F0A62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10200" y="3695700"/>
            <a:ext cx="542925" cy="114300"/>
          </a:xfrm>
          <a:custGeom xmlns:a="http://schemas.openxmlformats.org/drawingml/2006/main">
            <a:pathLst>
              <a:path w="542925" h="114300">
                <a:moveTo>
                  <a:pt x="0" y="114300"/>
                </a:moveTo>
                <a:lnTo>
                  <a:pt x="542925" y="114300"/>
                </a:lnTo>
                <a:lnTo>
                  <a:pt x="542925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7" name="schematic-node-35">
            <a:extLst xmlns:a="http://schemas.openxmlformats.org/drawingml/2006/main">
              <a:ext uri="{FF2B5EF4-FFF2-40B4-BE49-F238E27FC236}">
                <a16:creationId xmlns:a16="http://schemas.microsoft.com/office/drawing/2014/main" id="{6B65B401-ED23-415E-82F0-54A6A6288C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81675" y="3352800"/>
            <a:ext cx="342900" cy="3429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98" name="schematic-label-36">
            <a:extLst xmlns:a="http://schemas.openxmlformats.org/drawingml/2006/main">
              <a:ext uri="{FF2B5EF4-FFF2-40B4-BE49-F238E27FC236}">
                <a16:creationId xmlns:a16="http://schemas.microsoft.com/office/drawing/2014/main" id="{9C2B3D91-0682-4B53-8223-3964F4E5B6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81675" y="3381375"/>
            <a:ext cx="3429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V</a:t>
            </a:r>
          </a:p>
        </p:txBody>
      </p:sp>
      <p:sp>
        <p:nvSpPr>
          <p:cNvPr id="99" name="schematic-label-37">
            <a:extLst xmlns:a="http://schemas.openxmlformats.org/drawingml/2006/main">
              <a:ext uri="{FF2B5EF4-FFF2-40B4-BE49-F238E27FC236}">
                <a16:creationId xmlns:a16="http://schemas.microsoft.com/office/drawing/2014/main" id="{F2CBFA89-5418-4131-973A-E4D78E9B1F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48375" y="3181350"/>
            <a:ext cx="190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B4232C"/>
                </a:solidFill>
                <a:latin typeface="Arial"/>
                <a:ea typeface="Arial"/>
                <a:cs typeface="Arial"/>
              </a:rPr>
              <a:t>+</a:t>
            </a:r>
          </a:p>
        </p:txBody>
      </p:sp>
      <p:sp>
        <p:nvSpPr>
          <p:cNvPr id="100" name="schematic-label-38">
            <a:extLst xmlns:a="http://schemas.openxmlformats.org/drawingml/2006/main">
              <a:ext uri="{FF2B5EF4-FFF2-40B4-BE49-F238E27FC236}">
                <a16:creationId xmlns:a16="http://schemas.microsoft.com/office/drawing/2014/main" id="{4905DBD2-8D17-419A-9BE1-0A62DA9B3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3771900"/>
            <a:ext cx="4572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17252D"/>
                </a:solidFill>
                <a:latin typeface="Arial"/>
                <a:ea typeface="Arial"/>
                <a:cs typeface="Arial"/>
              </a:rPr>
              <a:t>COM</a:t>
            </a:r>
          </a:p>
        </p:txBody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slides/slide4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6A9CD1A4-0C88-4B07-BFC5-AC1FB41433F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f390f27d0284c41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Voltage across each branch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0B06FD61-2D52-4972-8F81-8A42C67CCB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1     STEP 4 OF 5     BREADBOARD CHECK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A49C07E1-8B59-4B79-9724-49299480E1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4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9D0C1F75-E7FD-4C0D-AA09-7DEE532419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4 of 27</a:t>
            </a:r>
          </a:p>
        </p:txBody>
      </p:sp>
      <p:pic>
        <p:nvPic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2E8CB4DC-C41D-4E44-8840-D65A0F7A6EF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1d89f44afd2471a"/>
          <a:stretch xmlns:a="http://schemas.openxmlformats.org/drawingml/2006/main"/>
        </p:blipFill>
        <p:spPr>
          <a:xfrm xmlns:a="http://schemas.openxmlformats.org/drawingml/2006/main">
            <a:off x="2286000" y="2135567"/>
            <a:ext cx="5286375" cy="2539242"/>
          </a:xfrm>
          <a:prstGeom xmlns:a="http://schemas.openxmlformats.org/drawingml/2006/main" prst="rect">
            <a:avLst/>
          </a:prstGeom>
        </p:spPr>
      </p:pic>
      <p:sp>
        <p:nvSpPr>
          <p:cNvPr id="53" name="ch05-caption">
            <a:extLst xmlns:a="http://schemas.openxmlformats.org/drawingml/2006/main">
              <a:ext uri="{FF2B5EF4-FFF2-40B4-BE49-F238E27FC236}">
                <a16:creationId xmlns:a16="http://schemas.microsoft.com/office/drawing/2014/main" id="{8DB6D324-134E-4651-8290-E476FDC5D3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4895850"/>
            <a:ext cx="528637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088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Probes span R2. Keep every branch connected during voltage measurements.</a:t>
            </a:r>
          </a:p>
        </p:txBody>
      </p:sp>
      <p:sp>
        <p:nvSpPr>
          <p:cNvPr id="54" name="ch05-label-0">
            <a:extLst xmlns:a="http://schemas.openxmlformats.org/drawingml/2006/main">
              <a:ext uri="{FF2B5EF4-FFF2-40B4-BE49-F238E27FC236}">
                <a16:creationId xmlns:a16="http://schemas.microsoft.com/office/drawing/2014/main" id="{52654E2F-2240-416D-9D13-E0EBF3464D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180975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METER SETUP</a:t>
            </a:r>
          </a:p>
        </p:txBody>
      </p:sp>
      <p:sp>
        <p:nvSpPr>
          <p:cNvPr id="55" name="ch05-body-0">
            <a:extLst xmlns:a="http://schemas.openxmlformats.org/drawingml/2006/main">
              <a:ext uri="{FF2B5EF4-FFF2-40B4-BE49-F238E27FC236}">
                <a16:creationId xmlns:a16="http://schemas.microsoft.com/office/drawing/2014/main" id="{7385925C-1F2D-42FC-B639-3A21D65085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07645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Use V/Ω and COM. Select DC volts. Power the checked circuit.</a:t>
            </a:r>
          </a:p>
        </p:txBody>
      </p:sp>
      <p:sp>
        <p:nvSpPr>
          <p:cNvPr id="56" name="ch05-label-1">
            <a:extLst xmlns:a="http://schemas.openxmlformats.org/drawingml/2006/main">
              <a:ext uri="{FF2B5EF4-FFF2-40B4-BE49-F238E27FC236}">
                <a16:creationId xmlns:a16="http://schemas.microsoft.com/office/drawing/2014/main" id="{298B6581-9107-438E-BCE7-93BB38FF55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905125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SOURCE READING</a:t>
            </a:r>
          </a:p>
        </p:txBody>
      </p:sp>
      <p:sp>
        <p:nvSpPr>
          <p:cNvPr id="57" name="ch05-body-1">
            <a:extLst xmlns:a="http://schemas.openxmlformats.org/drawingml/2006/main">
              <a:ext uri="{FF2B5EF4-FFF2-40B4-BE49-F238E27FC236}">
                <a16:creationId xmlns:a16="http://schemas.microsoft.com/office/drawing/2014/main" id="{98E33CC8-666B-466E-9AFC-D441E21517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3171825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Measure across the pack and record its actual voltage.</a:t>
            </a:r>
          </a:p>
        </p:txBody>
      </p:sp>
      <p:sp>
        <p:nvSpPr>
          <p:cNvPr id="58" name="ch05-label-2">
            <a:extLst xmlns:a="http://schemas.openxmlformats.org/drawingml/2006/main">
              <a:ext uri="{FF2B5EF4-FFF2-40B4-BE49-F238E27FC236}">
                <a16:creationId xmlns:a16="http://schemas.microsoft.com/office/drawing/2014/main" id="{E2F65AED-37D9-4FD6-9A6D-3E3A0AF914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00050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BRANCH READINGS</a:t>
            </a:r>
          </a:p>
        </p:txBody>
      </p:sp>
      <p:sp>
        <p:nvSpPr>
          <p:cNvPr id="59" name="ch05-body-2">
            <a:extLst xmlns:a="http://schemas.openxmlformats.org/drawingml/2006/main">
              <a:ext uri="{FF2B5EF4-FFF2-40B4-BE49-F238E27FC236}">
                <a16:creationId xmlns:a16="http://schemas.microsoft.com/office/drawing/2014/main" id="{4EB5BE25-69AA-4028-ABA9-01AED6DA79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26720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ns0:p xmlns:ns0="http://schemas.openxmlformats.org/drawingml/2006/main">
            <ns0:pPr>
              <ns0:buNone/>
              <ns0:defRPr sz="1575" b="0">
                <ns0:solidFill>
                  <ns0:srgbClr val="FFFFFF"/>
                </ns0:solidFill>
                <ns0:latin typeface="Arial"/>
                <ns0:ea typeface="Arial"/>
                <ns0:cs typeface="Arial"/>
              </ns0:defRPr>
            </ns0:pPr>
            <ns0:r>
              <ns0:rPr sz="1575" b="0">
                <ns0:solidFill>
                  <ns0:srgbClr val="FFFFFF"/>
                </ns0:solidFill>
                <ns0:latin typeface="Arial"/>
                <ns0:ea typeface="Arial"/>
                <ns0:cs typeface="Arial"/>
              </ns0:rPr>
              <ns0:t>Predict branch volts. Measure R1–R3: red toward +, COM toward −.</ns0:t>
            </ns0:r>
          </ns0:p>
        </p:txBody>
      </p:sp>
      <p:sp>
        <p:nvSpPr>
          <p:cNvPr id="60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1AD83442-6FCA-438B-B983-49DD1AE93C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61" name="ch05-check">
            <a:extLst xmlns:a="http://schemas.openxmlformats.org/drawingml/2006/main">
              <a:ext uri="{FF2B5EF4-FFF2-40B4-BE49-F238E27FC236}">
                <a16:creationId xmlns:a16="http://schemas.microsoft.com/office/drawing/2014/main" id="{373A47D2-22E2-4F1D-86AA-D48017C2BA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Record source V, V1, V2 and V3. Keep probe tips from bridging adjacent strips.</a:t>
            </a:r>
          </a:p>
        </p:txBody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slides/slide5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C334615E-1EF9-4309-8EF4-AD047AAEB49C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fc106f7ea42458b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Branch voltage results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61FFF1BF-440B-4C98-8A6E-E866F9807B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1     STEP 5 OF 5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3BEF59D2-A008-4381-99D6-00405B715D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5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8E45CEA4-B220-49AF-9F11-30892FBDBD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5 of 27</a:t>
            </a:r>
          </a:p>
        </p:txBody>
      </p:sp>
      <p:sp>
        <p:nvSpPr>
          <p:cNvPr id="52" name="ch05-table-prompt">
            <a:extLst xmlns:a="http://schemas.openxmlformats.org/drawingml/2006/main">
              <a:ext uri="{FF2B5EF4-FFF2-40B4-BE49-F238E27FC236}">
                <a16:creationId xmlns:a16="http://schemas.microsoft.com/office/drawing/2014/main" id="{3F85F595-C4E8-4F1F-A41F-0BE07B47ED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1790700"/>
            <a:ext cx="857250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Copy the table. Predict from your measured source voltage.</a:t>
            </a:r>
          </a:p>
        </p:txBody>
      </p:sp>
      <p:graphicFrame>
        <p:nvGraphicFrame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CBCBF46B-92E6-4D8C-9F64-604E77EDE886}"/>
              </a:ext>
            </a:extLst>
          </p:cNvPr>
          <p:cNvGraphicFramePr/>
          <p:nvPr/>
        </p:nvGraphicFramePr>
        <p:xfrm>
          <a:off xmlns:a="http://schemas.openxmlformats.org/drawingml/2006/main" x="2286000" y="2428875"/>
          <a:ext xmlns:a="http://schemas.openxmlformats.org/drawingml/2006/main" cx="8572500" cy="247650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2857500"/>
                <a:gridCol w="2857500"/>
                <a:gridCol w="2857500"/>
              </a:tblGrid>
              <a:tr h="495300"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F1C40F"/>
                          </a:solidFill>
                          <a:latin typeface="Arial"/>
                          <a:ea typeface="Arial"/>
                          <a:cs typeface="Arial"/>
                        </a:rPr>
                        <a:t>ACROSS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T w="9525">
                      <a:solidFill>
                        <a:srgbClr val="001923"/>
                      </a:solidFill>
                      <a:prstDash val="solid"/>
                    </a:lnT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830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F1C40F"/>
                          </a:solidFill>
                          <a:latin typeface="Arial"/>
                          <a:ea typeface="Arial"/>
                          <a:cs typeface="Arial"/>
                        </a:rPr>
                        <a:t>PREDICT (V)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T w="9525">
                      <a:solidFill>
                        <a:srgbClr val="001923"/>
                      </a:solidFill>
                      <a:prstDash val="solid"/>
                    </a:lnT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830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F1C40F"/>
                          </a:solidFill>
                          <a:latin typeface="Arial"/>
                          <a:ea typeface="Arial"/>
                          <a:cs typeface="Arial"/>
                        </a:rPr>
                        <a:t>MEASURE (V)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T w="9525">
                      <a:solidFill>
                        <a:srgbClr val="001923"/>
                      </a:solidFill>
                      <a:prstDash val="solid"/>
                    </a:lnT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83040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Source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source reading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reading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R1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prediction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reading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R2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prediction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reading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R3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prediction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reading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</a:tr>
            </a:tbl>
          </a:graphicData>
        </a:graphic>
      </p:graphicFrame>
      <p:sp>
        <p:nvSpPr>
          <p:cNvPr id="54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37D152DB-9F0C-48CA-9C97-50F04030DE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55" name="ch05-check">
            <a:extLst xmlns:a="http://schemas.openxmlformats.org/drawingml/2006/main">
              <a:ext uri="{FF2B5EF4-FFF2-40B4-BE49-F238E27FC236}">
                <a16:creationId xmlns:a16="http://schemas.microsoft.com/office/drawing/2014/main" id="{79C1B866-98E6-4AE8-A764-45DAC8B965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Why does each branch receive the full source voltage?</a:t>
            </a:r>
          </a:p>
        </p:txBody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slides/slide6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5A19C55A-68C3-4E13-A66A-7A1DA22639C6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509a83a0188426d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Total current measurement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9F48596B-9093-430D-9B84-A9A8FB6D7C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2     STEP 1 OF 5     SCHEMATIC FIRST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B1BE7E4D-8C1D-4EBF-BFA3-6A9A67C12F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6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67B77093-6562-4D43-89E5-3CB96F718A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6 of 27</a:t>
            </a:r>
          </a:p>
        </p:txBody>
      </p:sp>
      <p:sp>
        <p:nvSpPr>
          <p:cNvPr id="53" name="ch05-caption">
            <a:extLst xmlns:a="http://schemas.openxmlformats.org/drawingml/2006/main">
              <a:ext uri="{FF2B5EF4-FFF2-40B4-BE49-F238E27FC236}">
                <a16:creationId xmlns:a16="http://schemas.microsoft.com/office/drawing/2014/main" id="{5FC3C122-A2CB-4153-A053-71ACCB2DF1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4895850"/>
            <a:ext cx="528637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088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Schematic first. Try the connections before opening the next breadboard view.</a:t>
            </a:r>
          </a:p>
        </p:txBody>
      </p:sp>
      <p:sp>
        <p:nvSpPr>
          <p:cNvPr id="54" name="ch05-label-0">
            <a:extLst xmlns:a="http://schemas.openxmlformats.org/drawingml/2006/main">
              <a:ext uri="{FF2B5EF4-FFF2-40B4-BE49-F238E27FC236}">
                <a16:creationId xmlns:a16="http://schemas.microsoft.com/office/drawing/2014/main" id="{D9690270-E680-4E9E-BD65-C0370567EB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180975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POWER OFF</a:t>
            </a:r>
          </a:p>
        </p:txBody>
      </p:sp>
      <p:sp>
        <p:nvSpPr>
          <p:cNvPr id="55" name="ch05-body-0">
            <a:extLst xmlns:a="http://schemas.openxmlformats.org/drawingml/2006/main">
              <a:ext uri="{FF2B5EF4-FFF2-40B4-BE49-F238E27FC236}">
                <a16:creationId xmlns:a16="http://schemas.microsoft.com/office/drawing/2014/main" id="{CBC4E280-541B-47DC-A5D0-938D8663E0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07645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ns0:p xmlns:ns0="http://schemas.openxmlformats.org/drawingml/2006/main">
            <ns0:pPr>
              <ns0:buNone/>
              <ns0:defRPr sz="1575" b="0">
                <ns0:solidFill>
                  <ns0:srgbClr val="FFFFFF"/>
                </ns0:solidFill>
                <ns0:latin typeface="Arial"/>
                <ns0:ea typeface="Arial"/>
                <ns0:cs typeface="Arial"/>
              </ns0:defRPr>
            </ns0:pPr>
            <ns0:r>
              <ns0:rPr sz="1575" b="0">
                <ns0:solidFill>
                  <ns0:srgbClr val="FFFFFF"/>
                </ns0:solidFill>
                <ns0:latin typeface="Arial"/>
                <ns0:ea typeface="Arial"/>
                <ns0:cs typeface="Arial"/>
              </ns0:rPr>
              <ns0:t>Predict total mA from Lab 1 V and R1–R3. Disconnect the pack’s negative return.</ns0:t>
            </ns0:r>
          </ns0:p>
        </p:txBody>
      </p:sp>
      <p:sp>
        <p:nvSpPr>
          <p:cNvPr id="56" name="ch05-label-1">
            <a:extLst xmlns:a="http://schemas.openxmlformats.org/drawingml/2006/main">
              <a:ext uri="{FF2B5EF4-FFF2-40B4-BE49-F238E27FC236}">
                <a16:creationId xmlns:a16="http://schemas.microsoft.com/office/drawing/2014/main" id="{757C4705-97B8-4E0D-8748-A67B93CCE6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905125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METER IN THE GAP</a:t>
            </a:r>
          </a:p>
        </p:txBody>
      </p:sp>
      <p:sp>
        <p:nvSpPr>
          <p:cNvPr id="57" name="ch05-body-1">
            <a:extLst xmlns:a="http://schemas.openxmlformats.org/drawingml/2006/main">
              <a:ext uri="{FF2B5EF4-FFF2-40B4-BE49-F238E27FC236}">
                <a16:creationId xmlns:a16="http://schemas.microsoft.com/office/drawing/2014/main" id="{A33FBC19-3FA1-4FDF-93BC-18E82E103C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3171825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Select suitable fused DC current input/range. Red to − rail, COM to pack negative.</a:t>
            </a:r>
          </a:p>
        </p:txBody>
      </p:sp>
      <p:sp>
        <p:nvSpPr>
          <p:cNvPr id="58" name="ch05-label-2">
            <a:extLst xmlns:a="http://schemas.openxmlformats.org/drawingml/2006/main">
              <a:ext uri="{FF2B5EF4-FFF2-40B4-BE49-F238E27FC236}">
                <a16:creationId xmlns:a16="http://schemas.microsoft.com/office/drawing/2014/main" id="{1875E6A0-3645-45EC-B3B9-9FD1AC716D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00050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 AND MEASURE</a:t>
            </a:r>
          </a:p>
        </p:txBody>
      </p:sp>
      <p:sp>
        <p:nvSpPr>
          <p:cNvPr id="59" name="ch05-body-2">
            <a:extLst xmlns:a="http://schemas.openxmlformats.org/drawingml/2006/main">
              <a:ext uri="{FF2B5EF4-FFF2-40B4-BE49-F238E27FC236}">
                <a16:creationId xmlns:a16="http://schemas.microsoft.com/office/drawing/2014/main" id="{90EDF8D4-8DCC-4BDC-88DB-7D2203A869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26720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Ask for a check. Power and record total mA. Disconnect before moving any leads.</a:t>
            </a:r>
          </a:p>
        </p:txBody>
      </p:sp>
      <p:sp>
        <p:nvSpPr>
          <p:cNvPr id="60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3EA423EF-6A31-40B1-8A30-1FC29D274D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61" name="ch05-check">
            <a:extLst xmlns:a="http://schemas.openxmlformats.org/drawingml/2006/main">
              <a:ext uri="{FF2B5EF4-FFF2-40B4-BE49-F238E27FC236}">
                <a16:creationId xmlns:a16="http://schemas.microsoft.com/office/drawing/2014/main" id="{FA0FED3B-D44C-4203-8921-CE268580B9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Never place a current meter across the pack. Follow your meter’s fused jack and range labels.</a:t>
            </a:r>
          </a:p>
        </p:txBody>
      </p:sp>
      <p:sp>
        <p:nvSpPr>
          <p:cNvPr id="62" name="schematic-panel">
            <a:extLst xmlns:a="http://schemas.openxmlformats.org/drawingml/2006/main">
              <a:ext uri="{FF2B5EF4-FFF2-40B4-BE49-F238E27FC236}">
                <a16:creationId xmlns:a16="http://schemas.microsoft.com/office/drawing/2014/main" id="{C47A8654-1F1C-4024-B4A4-691B81D06F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1952625"/>
            <a:ext cx="5286375" cy="2905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sp>
        <p:nvSpPr>
          <p:cNvPr id="63" name="schematic-wire-1">
            <a:extLst xmlns:a="http://schemas.openxmlformats.org/drawingml/2006/main">
              <a:ext uri="{FF2B5EF4-FFF2-40B4-BE49-F238E27FC236}">
                <a16:creationId xmlns:a16="http://schemas.microsoft.com/office/drawing/2014/main" id="{4988E6F0-3D81-4560-B8E6-C7CD8CE0F0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2524125"/>
            <a:ext cx="9525" cy="690563"/>
          </a:xfrm>
          <a:custGeom xmlns:a="http://schemas.openxmlformats.org/drawingml/2006/main">
            <a:pathLst>
              <a:path w="9525" h="690563">
                <a:moveTo>
                  <a:pt x="0" y="0"/>
                </a:moveTo>
                <a:lnTo>
                  <a:pt x="0" y="690563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4" name="schematic-wire-2">
            <a:extLst xmlns:a="http://schemas.openxmlformats.org/drawingml/2006/main">
              <a:ext uri="{FF2B5EF4-FFF2-40B4-BE49-F238E27FC236}">
                <a16:creationId xmlns:a16="http://schemas.microsoft.com/office/drawing/2014/main" id="{A835DBA2-07CD-4B58-A6C4-17CFC0FFE2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214688"/>
            <a:ext cx="361950" cy="9525"/>
          </a:xfrm>
          <a:custGeom xmlns:a="http://schemas.openxmlformats.org/drawingml/2006/main">
            <a:pathLst>
              <a:path w="361950" h="9525">
                <a:moveTo>
                  <a:pt x="0" y="0"/>
                </a:moveTo>
                <a:lnTo>
                  <a:pt x="36195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5" name="schematic-wire-3">
            <a:extLst xmlns:a="http://schemas.openxmlformats.org/drawingml/2006/main">
              <a:ext uri="{FF2B5EF4-FFF2-40B4-BE49-F238E27FC236}">
                <a16:creationId xmlns:a16="http://schemas.microsoft.com/office/drawing/2014/main" id="{A9C83B71-79BF-491E-B7D7-31073F5CA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09875" y="3319463"/>
            <a:ext cx="190500" cy="9525"/>
          </a:xfrm>
          <a:custGeom xmlns:a="http://schemas.openxmlformats.org/drawingml/2006/main">
            <a:pathLst>
              <a:path w="190500" h="9525">
                <a:moveTo>
                  <a:pt x="0" y="0"/>
                </a:moveTo>
                <a:lnTo>
                  <a:pt x="19050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6" name="schematic-wire-4">
            <a:extLst xmlns:a="http://schemas.openxmlformats.org/drawingml/2006/main">
              <a:ext uri="{FF2B5EF4-FFF2-40B4-BE49-F238E27FC236}">
                <a16:creationId xmlns:a16="http://schemas.microsoft.com/office/drawing/2014/main" id="{D9B6DD9E-933C-4FB0-B833-0230EA35E9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3319463"/>
            <a:ext cx="9525" cy="133350"/>
          </a:xfrm>
          <a:custGeom xmlns:a="http://schemas.openxmlformats.org/drawingml/2006/main">
            <a:pathLst>
              <a:path w="9525" h="133350">
                <a:moveTo>
                  <a:pt x="0" y="0"/>
                </a:moveTo>
                <a:lnTo>
                  <a:pt x="0" y="1333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7" name="schematic-wire-5">
            <a:extLst xmlns:a="http://schemas.openxmlformats.org/drawingml/2006/main">
              <a:ext uri="{FF2B5EF4-FFF2-40B4-BE49-F238E27FC236}">
                <a16:creationId xmlns:a16="http://schemas.microsoft.com/office/drawing/2014/main" id="{862C4D4B-7441-4143-9E88-D3EAB881BC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452813"/>
            <a:ext cx="361950" cy="9525"/>
          </a:xfrm>
          <a:custGeom xmlns:a="http://schemas.openxmlformats.org/drawingml/2006/main">
            <a:pathLst>
              <a:path w="361950" h="9525">
                <a:moveTo>
                  <a:pt x="0" y="0"/>
                </a:moveTo>
                <a:lnTo>
                  <a:pt x="36195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8" name="schematic-wire-6">
            <a:extLst xmlns:a="http://schemas.openxmlformats.org/drawingml/2006/main">
              <a:ext uri="{FF2B5EF4-FFF2-40B4-BE49-F238E27FC236}">
                <a16:creationId xmlns:a16="http://schemas.microsoft.com/office/drawing/2014/main" id="{F225081B-D6A8-41E9-B393-EDCF2D52FF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09875" y="3557588"/>
            <a:ext cx="190500" cy="9525"/>
          </a:xfrm>
          <a:custGeom xmlns:a="http://schemas.openxmlformats.org/drawingml/2006/main">
            <a:pathLst>
              <a:path w="190500" h="9525">
                <a:moveTo>
                  <a:pt x="0" y="0"/>
                </a:moveTo>
                <a:lnTo>
                  <a:pt x="19050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9" name="schematic-wire-7">
            <a:extLst xmlns:a="http://schemas.openxmlformats.org/drawingml/2006/main">
              <a:ext uri="{FF2B5EF4-FFF2-40B4-BE49-F238E27FC236}">
                <a16:creationId xmlns:a16="http://schemas.microsoft.com/office/drawing/2014/main" id="{0EE4D957-CF4F-45A6-97B6-FA307CD2CF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3557588"/>
            <a:ext cx="9525" cy="728663"/>
          </a:xfrm>
          <a:custGeom xmlns:a="http://schemas.openxmlformats.org/drawingml/2006/main">
            <a:pathLst>
              <a:path w="9525" h="728663">
                <a:moveTo>
                  <a:pt x="0" y="0"/>
                </a:moveTo>
                <a:lnTo>
                  <a:pt x="0" y="728663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0" name="schematic-label-8">
            <a:extLst xmlns:a="http://schemas.openxmlformats.org/drawingml/2006/main">
              <a:ext uri="{FF2B5EF4-FFF2-40B4-BE49-F238E27FC236}">
                <a16:creationId xmlns:a16="http://schemas.microsoft.com/office/drawing/2014/main" id="{9DE0C9E1-D24A-4C64-A04C-158F895F2A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81275" y="3043238"/>
            <a:ext cx="190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defPPr>
            <a:lvl1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1pPr>
            <a:lvl2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2pPr>
            <a:lvl3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3pPr>
            <a:lvl4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4pPr>
            <a:lvl5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5pPr>
            <a:lvl6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6pPr>
            <a:lvl7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7pPr>
            <a:lvl8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8pPr>
            <a:lvl9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pPr>
            <a:r>
              <a:rPr sz="1500" b="1">
                <a:solidFill>
                  <a:srgbClr val="B4232C"/>
                </a:solidFill>
                <a:latin typeface="Arial"/>
                <a:ea typeface="Arial"/>
                <a:cs typeface="Arial"/>
              </a:rPr>
              <a:t>+</a:t>
            </a:r>
          </a:p>
        </p:txBody>
      </p:sp>
      <p:sp>
        <p:nvSpPr>
          <p:cNvPr id="71" name="schematic-label-9">
            <a:extLst xmlns:a="http://schemas.openxmlformats.org/drawingml/2006/main">
              <a:ext uri="{FF2B5EF4-FFF2-40B4-BE49-F238E27FC236}">
                <a16:creationId xmlns:a16="http://schemas.microsoft.com/office/drawing/2014/main" id="{C6CAF247-DA31-4374-B11C-F3FCAB14AE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81275" y="3519488"/>
            <a:ext cx="190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5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−</a:t>
            </a:r>
          </a:p>
        </p:txBody>
      </p:sp>
      <p:sp>
        <p:nvSpPr>
          <p:cNvPr id="72" name="schematic-label-10">
            <a:extLst xmlns:a="http://schemas.openxmlformats.org/drawingml/2006/main">
              <a:ext uri="{FF2B5EF4-FFF2-40B4-BE49-F238E27FC236}">
                <a16:creationId xmlns:a16="http://schemas.microsoft.com/office/drawing/2014/main" id="{8FB508FB-D412-4F42-9815-02B21FF791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143250" y="3195638"/>
            <a:ext cx="809625" cy="638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B1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3 V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2×AAA</a:t>
            </a:r>
          </a:p>
        </p:txBody>
      </p:sp>
      <p:sp>
        <p:nvSpPr>
          <p:cNvPr id="73" name="schematic-wire-11">
            <a:extLst xmlns:a="http://schemas.openxmlformats.org/drawingml/2006/main">
              <a:ext uri="{FF2B5EF4-FFF2-40B4-BE49-F238E27FC236}">
                <a16:creationId xmlns:a16="http://schemas.microsoft.com/office/drawing/2014/main" id="{7C68F6BE-FAAF-4094-BED2-1931E2F87D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2524125"/>
            <a:ext cx="3667125" cy="9525"/>
          </a:xfrm>
          <a:custGeom xmlns:a="http://schemas.openxmlformats.org/drawingml/2006/main">
            <a:pathLst>
              <a:path w="3667125" h="9525">
                <a:moveTo>
                  <a:pt x="0" y="0"/>
                </a:moveTo>
                <a:lnTo>
                  <a:pt x="3667125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4" name="schematic-wire-12">
            <a:extLst xmlns:a="http://schemas.openxmlformats.org/drawingml/2006/main">
              <a:ext uri="{FF2B5EF4-FFF2-40B4-BE49-F238E27FC236}">
                <a16:creationId xmlns:a16="http://schemas.microsoft.com/office/drawing/2014/main" id="{3F316210-09E7-45C7-B405-FEB9D6A46B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43325" y="4286250"/>
            <a:ext cx="2828925" cy="9525"/>
          </a:xfrm>
          <a:custGeom xmlns:a="http://schemas.openxmlformats.org/drawingml/2006/main">
            <a:pathLst>
              <a:path w="2828925" h="9525">
                <a:moveTo>
                  <a:pt x="2828925" y="0"/>
                </a:moveTo>
                <a:lnTo>
                  <a:pt x="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B4232C"/>
            </a:solidFill>
          </a:ln>
        </p:spPr>
      </p:sp>
      <p:sp>
        <p:nvSpPr>
          <p:cNvPr id="75" name="schematic-node-13">
            <a:extLst xmlns:a="http://schemas.openxmlformats.org/drawingml/2006/main">
              <a:ext uri="{FF2B5EF4-FFF2-40B4-BE49-F238E27FC236}">
                <a16:creationId xmlns:a16="http://schemas.microsoft.com/office/drawing/2014/main" id="{1833235D-1062-4FE9-B286-E8D56E537F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00425" y="4114800"/>
            <a:ext cx="342900" cy="3429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76" name="schematic-label-14">
            <a:extLst xmlns:a="http://schemas.openxmlformats.org/drawingml/2006/main">
              <a:ext uri="{FF2B5EF4-FFF2-40B4-BE49-F238E27FC236}">
                <a16:creationId xmlns:a16="http://schemas.microsoft.com/office/drawing/2014/main" id="{F70D8CBB-7AD5-4148-9B5C-8027DF3746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00425" y="4143375"/>
            <a:ext cx="3429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A</a:t>
            </a:r>
          </a:p>
        </p:txBody>
      </p:sp>
      <p:sp>
        <p:nvSpPr>
          <p:cNvPr id="77" name="schematic-wire-15">
            <a:extLst xmlns:a="http://schemas.openxmlformats.org/drawingml/2006/main">
              <a:ext uri="{FF2B5EF4-FFF2-40B4-BE49-F238E27FC236}">
                <a16:creationId xmlns:a16="http://schemas.microsoft.com/office/drawing/2014/main" id="{E729D9AC-65A0-4D3F-8323-61FE38B974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4286250"/>
            <a:ext cx="495300" cy="9525"/>
          </a:xfrm>
          <a:custGeom xmlns:a="http://schemas.openxmlformats.org/drawingml/2006/main">
            <a:pathLst>
              <a:path w="495300" h="9525">
                <a:moveTo>
                  <a:pt x="495300" y="0"/>
                </a:moveTo>
                <a:lnTo>
                  <a:pt x="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8" name="schematic-label-16">
            <a:extLst xmlns:a="http://schemas.openxmlformats.org/drawingml/2006/main">
              <a:ext uri="{FF2B5EF4-FFF2-40B4-BE49-F238E27FC236}">
                <a16:creationId xmlns:a16="http://schemas.microsoft.com/office/drawing/2014/main" id="{066F40AB-94AE-4A6A-AD81-6FA4E0507C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19525" y="4019550"/>
            <a:ext cx="190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B4232C"/>
                </a:solidFill>
                <a:latin typeface="Arial"/>
                <a:ea typeface="Arial"/>
                <a:cs typeface="Arial"/>
              </a:rPr>
              <a:t>+</a:t>
            </a:r>
          </a:p>
        </p:txBody>
      </p:sp>
      <p:sp>
        <p:nvSpPr>
          <p:cNvPr id="79" name="schematic-label-17">
            <a:extLst xmlns:a="http://schemas.openxmlformats.org/drawingml/2006/main">
              <a:ext uri="{FF2B5EF4-FFF2-40B4-BE49-F238E27FC236}">
                <a16:creationId xmlns:a16="http://schemas.microsoft.com/office/drawing/2014/main" id="{AB78FF84-AC32-4581-ACEA-ACCE74AFBC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09900" y="4429125"/>
            <a:ext cx="4572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17252D"/>
                </a:solidFill>
                <a:latin typeface="Arial"/>
                <a:ea typeface="Arial"/>
                <a:cs typeface="Arial"/>
              </a:rPr>
              <a:t>COM</a:t>
            </a:r>
          </a:p>
        </p:txBody>
      </p:sp>
      <p:sp>
        <p:nvSpPr>
          <p:cNvPr id="80" name="schematic-node-18">
            <a:extLst xmlns:a="http://schemas.openxmlformats.org/drawingml/2006/main">
              <a:ext uri="{FF2B5EF4-FFF2-40B4-BE49-F238E27FC236}">
                <a16:creationId xmlns:a16="http://schemas.microsoft.com/office/drawing/2014/main" id="{55C751BE-FECE-423A-8F4B-9CBC90C5AA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24955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1" name="schematic-node-19">
            <a:extLst xmlns:a="http://schemas.openxmlformats.org/drawingml/2006/main">
              <a:ext uri="{FF2B5EF4-FFF2-40B4-BE49-F238E27FC236}">
                <a16:creationId xmlns:a16="http://schemas.microsoft.com/office/drawing/2014/main" id="{FD5DCA6C-DDD5-4EFB-8169-6691BAD976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425767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2" name="schematic-wire-20">
            <a:extLst xmlns:a="http://schemas.openxmlformats.org/drawingml/2006/main">
              <a:ext uri="{FF2B5EF4-FFF2-40B4-BE49-F238E27FC236}">
                <a16:creationId xmlns:a16="http://schemas.microsoft.com/office/drawing/2014/main" id="{02C93770-AC6E-4AE2-A0ED-BA2BC59D0E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38625" y="2524125"/>
            <a:ext cx="9525" cy="714375"/>
          </a:xfrm>
          <a:custGeom xmlns:a="http://schemas.openxmlformats.org/drawingml/2006/main">
            <a:pathLst>
              <a:path w="9525" h="714375">
                <a:moveTo>
                  <a:pt x="0" y="0"/>
                </a:moveTo>
                <a:lnTo>
                  <a:pt x="0" y="71437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3" name="schematic-wire-21">
            <a:extLst xmlns:a="http://schemas.openxmlformats.org/drawingml/2006/main">
              <a:ext uri="{FF2B5EF4-FFF2-40B4-BE49-F238E27FC236}">
                <a16:creationId xmlns:a16="http://schemas.microsoft.com/office/drawing/2014/main" id="{80F809A9-8498-4F2A-B27C-1607DF11DE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81475" y="3238500"/>
            <a:ext cx="114300" cy="571500"/>
          </a:xfrm>
          <a:custGeom xmlns:a="http://schemas.openxmlformats.org/drawingml/2006/main">
            <a:pathLst>
              <a:path w="114300" h="571500">
                <a:moveTo>
                  <a:pt x="57150" y="0"/>
                </a:moveTo>
                <a:lnTo>
                  <a:pt x="0" y="35719"/>
                </a:lnTo>
                <a:lnTo>
                  <a:pt x="114300" y="107156"/>
                </a:lnTo>
                <a:lnTo>
                  <a:pt x="0" y="178594"/>
                </a:lnTo>
                <a:lnTo>
                  <a:pt x="114300" y="250031"/>
                </a:lnTo>
                <a:lnTo>
                  <a:pt x="0" y="321469"/>
                </a:lnTo>
                <a:lnTo>
                  <a:pt x="114300" y="392906"/>
                </a:lnTo>
                <a:lnTo>
                  <a:pt x="0" y="464344"/>
                </a:lnTo>
                <a:lnTo>
                  <a:pt x="114300" y="535781"/>
                </a:lnTo>
                <a:lnTo>
                  <a:pt x="57150" y="5715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4" name="schematic-label-22">
            <a:extLst xmlns:a="http://schemas.openxmlformats.org/drawingml/2006/main">
              <a:ext uri="{FF2B5EF4-FFF2-40B4-BE49-F238E27FC236}">
                <a16:creationId xmlns:a16="http://schemas.microsoft.com/office/drawing/2014/main" id="{37211A62-9D3F-47C0-A353-5361FE7252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71975" y="3333750"/>
            <a:ext cx="752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R1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85" name="schematic-wire-23">
            <a:extLst xmlns:a="http://schemas.openxmlformats.org/drawingml/2006/main">
              <a:ext uri="{FF2B5EF4-FFF2-40B4-BE49-F238E27FC236}">
                <a16:creationId xmlns:a16="http://schemas.microsoft.com/office/drawing/2014/main" id="{479F30F9-F2B9-406C-8E47-615198DA2D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38625" y="3810000"/>
            <a:ext cx="9525" cy="476250"/>
          </a:xfrm>
          <a:custGeom xmlns:a="http://schemas.openxmlformats.org/drawingml/2006/main">
            <a:pathLst>
              <a:path w="9525" h="476250">
                <a:moveTo>
                  <a:pt x="0" y="0"/>
                </a:moveTo>
                <a:lnTo>
                  <a:pt x="0" y="4762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6" name="schematic-node-24">
            <a:extLst xmlns:a="http://schemas.openxmlformats.org/drawingml/2006/main">
              <a:ext uri="{FF2B5EF4-FFF2-40B4-BE49-F238E27FC236}">
                <a16:creationId xmlns:a16="http://schemas.microsoft.com/office/drawing/2014/main" id="{BDD70296-4AEA-43AF-BFF5-A078346548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81625" y="24955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7" name="schematic-node-25">
            <a:extLst xmlns:a="http://schemas.openxmlformats.org/drawingml/2006/main">
              <a:ext uri="{FF2B5EF4-FFF2-40B4-BE49-F238E27FC236}">
                <a16:creationId xmlns:a16="http://schemas.microsoft.com/office/drawing/2014/main" id="{CA2E4105-A2B9-418E-B442-D42800F58E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81625" y="425767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8" name="schematic-wire-26">
            <a:extLst xmlns:a="http://schemas.openxmlformats.org/drawingml/2006/main">
              <a:ext uri="{FF2B5EF4-FFF2-40B4-BE49-F238E27FC236}">
                <a16:creationId xmlns:a16="http://schemas.microsoft.com/office/drawing/2014/main" id="{5F45B899-A68A-4DC9-AD96-255C92A92C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10200" y="2524125"/>
            <a:ext cx="9525" cy="714375"/>
          </a:xfrm>
          <a:custGeom xmlns:a="http://schemas.openxmlformats.org/drawingml/2006/main">
            <a:pathLst>
              <a:path w="9525" h="714375">
                <a:moveTo>
                  <a:pt x="0" y="0"/>
                </a:moveTo>
                <a:lnTo>
                  <a:pt x="0" y="71437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9" name="schematic-wire-27">
            <a:extLst xmlns:a="http://schemas.openxmlformats.org/drawingml/2006/main">
              <a:ext uri="{FF2B5EF4-FFF2-40B4-BE49-F238E27FC236}">
                <a16:creationId xmlns:a16="http://schemas.microsoft.com/office/drawing/2014/main" id="{E8321F0B-9015-4A18-ADAB-271A78ED00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53050" y="3238500"/>
            <a:ext cx="114300" cy="571500"/>
          </a:xfrm>
          <a:custGeom xmlns:a="http://schemas.openxmlformats.org/drawingml/2006/main">
            <a:pathLst>
              <a:path w="114300" h="571500">
                <a:moveTo>
                  <a:pt x="57150" y="0"/>
                </a:moveTo>
                <a:lnTo>
                  <a:pt x="0" y="35719"/>
                </a:lnTo>
                <a:lnTo>
                  <a:pt x="114300" y="107156"/>
                </a:lnTo>
                <a:lnTo>
                  <a:pt x="0" y="178594"/>
                </a:lnTo>
                <a:lnTo>
                  <a:pt x="114300" y="250031"/>
                </a:lnTo>
                <a:lnTo>
                  <a:pt x="0" y="321469"/>
                </a:lnTo>
                <a:lnTo>
                  <a:pt x="114300" y="392906"/>
                </a:lnTo>
                <a:lnTo>
                  <a:pt x="0" y="464344"/>
                </a:lnTo>
                <a:lnTo>
                  <a:pt x="114300" y="535781"/>
                </a:lnTo>
                <a:lnTo>
                  <a:pt x="57150" y="5715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0" name="schematic-label-28">
            <a:extLst xmlns:a="http://schemas.openxmlformats.org/drawingml/2006/main">
              <a:ext uri="{FF2B5EF4-FFF2-40B4-BE49-F238E27FC236}">
                <a16:creationId xmlns:a16="http://schemas.microsoft.com/office/drawing/2014/main" id="{6B34A884-C00A-4453-8594-C4C27B0743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43550" y="3333750"/>
            <a:ext cx="752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R2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91" name="schematic-wire-29">
            <a:extLst xmlns:a="http://schemas.openxmlformats.org/drawingml/2006/main">
              <a:ext uri="{FF2B5EF4-FFF2-40B4-BE49-F238E27FC236}">
                <a16:creationId xmlns:a16="http://schemas.microsoft.com/office/drawing/2014/main" id="{02DCB406-61C0-4161-B93C-26EA00DB51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10200" y="3810000"/>
            <a:ext cx="9525" cy="476250"/>
          </a:xfrm>
          <a:custGeom xmlns:a="http://schemas.openxmlformats.org/drawingml/2006/main">
            <a:pathLst>
              <a:path w="9525" h="476250">
                <a:moveTo>
                  <a:pt x="0" y="0"/>
                </a:moveTo>
                <a:lnTo>
                  <a:pt x="0" y="4762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2" name="schematic-node-30">
            <a:extLst xmlns:a="http://schemas.openxmlformats.org/drawingml/2006/main">
              <a:ext uri="{FF2B5EF4-FFF2-40B4-BE49-F238E27FC236}">
                <a16:creationId xmlns:a16="http://schemas.microsoft.com/office/drawing/2014/main" id="{E088AF80-72BC-437C-AB29-31BEAEC4F7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43675" y="24955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93" name="schematic-node-31">
            <a:extLst xmlns:a="http://schemas.openxmlformats.org/drawingml/2006/main">
              <a:ext uri="{FF2B5EF4-FFF2-40B4-BE49-F238E27FC236}">
                <a16:creationId xmlns:a16="http://schemas.microsoft.com/office/drawing/2014/main" id="{E2381667-4C72-4958-B83E-F595331E69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43675" y="425767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94" name="schematic-wire-32">
            <a:extLst xmlns:a="http://schemas.openxmlformats.org/drawingml/2006/main">
              <a:ext uri="{FF2B5EF4-FFF2-40B4-BE49-F238E27FC236}">
                <a16:creationId xmlns:a16="http://schemas.microsoft.com/office/drawing/2014/main" id="{CCFFB4F4-1A0B-4E00-8700-497D43403E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2524125"/>
            <a:ext cx="9525" cy="714375"/>
          </a:xfrm>
          <a:custGeom xmlns:a="http://schemas.openxmlformats.org/drawingml/2006/main">
            <a:pathLst>
              <a:path w="9525" h="714375">
                <a:moveTo>
                  <a:pt x="0" y="0"/>
                </a:moveTo>
                <a:lnTo>
                  <a:pt x="0" y="71437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5" name="schematic-wire-33">
            <a:extLst xmlns:a="http://schemas.openxmlformats.org/drawingml/2006/main">
              <a:ext uri="{FF2B5EF4-FFF2-40B4-BE49-F238E27FC236}">
                <a16:creationId xmlns:a16="http://schemas.microsoft.com/office/drawing/2014/main" id="{62B5D843-9754-49FE-A2B6-7A3C14533C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15100" y="3238500"/>
            <a:ext cx="114300" cy="571500"/>
          </a:xfrm>
          <a:custGeom xmlns:a="http://schemas.openxmlformats.org/drawingml/2006/main">
            <a:pathLst>
              <a:path w="114300" h="571500">
                <a:moveTo>
                  <a:pt x="57150" y="0"/>
                </a:moveTo>
                <a:lnTo>
                  <a:pt x="0" y="35719"/>
                </a:lnTo>
                <a:lnTo>
                  <a:pt x="114300" y="107156"/>
                </a:lnTo>
                <a:lnTo>
                  <a:pt x="0" y="178594"/>
                </a:lnTo>
                <a:lnTo>
                  <a:pt x="114300" y="250031"/>
                </a:lnTo>
                <a:lnTo>
                  <a:pt x="0" y="321469"/>
                </a:lnTo>
                <a:lnTo>
                  <a:pt x="114300" y="392906"/>
                </a:lnTo>
                <a:lnTo>
                  <a:pt x="0" y="464344"/>
                </a:lnTo>
                <a:lnTo>
                  <a:pt x="114300" y="535781"/>
                </a:lnTo>
                <a:lnTo>
                  <a:pt x="57150" y="5715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6" name="schematic-label-34">
            <a:extLst xmlns:a="http://schemas.openxmlformats.org/drawingml/2006/main">
              <a:ext uri="{FF2B5EF4-FFF2-40B4-BE49-F238E27FC236}">
                <a16:creationId xmlns:a16="http://schemas.microsoft.com/office/drawing/2014/main" id="{9FEF8B48-4D5A-43D1-AED6-3D32DF5416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05600" y="3333750"/>
            <a:ext cx="752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R3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97" name="schematic-wire-35">
            <a:extLst xmlns:a="http://schemas.openxmlformats.org/drawingml/2006/main">
              <a:ext uri="{FF2B5EF4-FFF2-40B4-BE49-F238E27FC236}">
                <a16:creationId xmlns:a16="http://schemas.microsoft.com/office/drawing/2014/main" id="{1C19BCFE-7161-45E0-8FD5-86970EAAB0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3810000"/>
            <a:ext cx="9525" cy="476250"/>
          </a:xfrm>
          <a:custGeom xmlns:a="http://schemas.openxmlformats.org/drawingml/2006/main">
            <a:pathLst>
              <a:path w="9525" h="476250">
                <a:moveTo>
                  <a:pt x="0" y="0"/>
                </a:moveTo>
                <a:lnTo>
                  <a:pt x="0" y="4762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slides/slide7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5A19C55A-68C3-4E13-A66A-7A1DA22639C6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476a88cc2394500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Total current measurement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9F48596B-9093-430D-9B84-A9A8FB6D7C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2     STEP 2 OF 5     BREADBOARD CHECK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B1BE7E4D-8C1D-4EBF-BFA3-6A9A67C12F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7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67B77093-6562-4D43-89E5-3CB96F718A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7 of 27</a:t>
            </a:r>
          </a:p>
        </p:txBody>
      </p:sp>
      <p:pic>
        <p:nvPic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0E6C7253-79DC-4A17-9F8D-B6BFDCFA8EE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bc6eeb11219480b"/>
          <a:stretch xmlns:a="http://schemas.openxmlformats.org/drawingml/2006/main"/>
        </p:blipFill>
        <p:spPr>
          <a:xfrm xmlns:a="http://schemas.openxmlformats.org/drawingml/2006/main">
            <a:off x="2286000" y="2159697"/>
            <a:ext cx="5286375" cy="2490981"/>
          </a:xfrm>
          <a:prstGeom xmlns:a="http://schemas.openxmlformats.org/drawingml/2006/main" prst="rect">
            <a:avLst/>
          </a:prstGeom>
        </p:spPr>
      </p:pic>
      <p:sp>
        <p:nvSpPr>
          <p:cNvPr id="53" name="ch05-caption">
            <a:extLst xmlns:a="http://schemas.openxmlformats.org/drawingml/2006/main">
              <a:ext uri="{FF2B5EF4-FFF2-40B4-BE49-F238E27FC236}">
                <a16:creationId xmlns:a16="http://schemas.microsoft.com/office/drawing/2014/main" id="{5FC3C122-A2CB-4153-A053-71ACCB2DF1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4895850"/>
            <a:ext cx="528637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088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The ammeter completes the pack return. It carries all three branch currents.</a:t>
            </a:r>
          </a:p>
        </p:txBody>
      </p:sp>
      <p:sp>
        <p:nvSpPr>
          <p:cNvPr id="54" name="ch05-label-0">
            <a:extLst xmlns:a="http://schemas.openxmlformats.org/drawingml/2006/main">
              <a:ext uri="{FF2B5EF4-FFF2-40B4-BE49-F238E27FC236}">
                <a16:creationId xmlns:a16="http://schemas.microsoft.com/office/drawing/2014/main" id="{D9690270-E680-4E9E-BD65-C0370567EB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180975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POWER OFF</a:t>
            </a:r>
          </a:p>
        </p:txBody>
      </p:sp>
      <p:sp>
        <p:nvSpPr>
          <p:cNvPr id="55" name="ch05-body-0">
            <a:extLst xmlns:a="http://schemas.openxmlformats.org/drawingml/2006/main">
              <a:ext uri="{FF2B5EF4-FFF2-40B4-BE49-F238E27FC236}">
                <a16:creationId xmlns:a16="http://schemas.microsoft.com/office/drawing/2014/main" id="{CBC4E280-541B-47DC-A5D0-938D8663E0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07645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ns0:p xmlns:ns0="http://schemas.openxmlformats.org/drawingml/2006/main">
            <ns0:pPr>
              <ns0:buNone/>
              <ns0:defRPr sz="1575" b="0">
                <ns0:solidFill>
                  <ns0:srgbClr val="FFFFFF"/>
                </ns0:solidFill>
                <ns0:latin typeface="Arial"/>
                <ns0:ea typeface="Arial"/>
                <ns0:cs typeface="Arial"/>
              </ns0:defRPr>
            </ns0:pPr>
            <ns0:r>
              <ns0:rPr sz="1575" b="0">
                <ns0:solidFill>
                  <ns0:srgbClr val="FFFFFF"/>
                </ns0:solidFill>
                <ns0:latin typeface="Arial"/>
                <ns0:ea typeface="Arial"/>
                <ns0:cs typeface="Arial"/>
              </ns0:rPr>
              <ns0:t>Predict total mA from Lab 1 V and R1–R3. Disconnect the pack’s negative return.</ns0:t>
            </ns0:r>
          </ns0:p>
        </p:txBody>
      </p:sp>
      <p:sp>
        <p:nvSpPr>
          <p:cNvPr id="56" name="ch05-label-1">
            <a:extLst xmlns:a="http://schemas.openxmlformats.org/drawingml/2006/main">
              <a:ext uri="{FF2B5EF4-FFF2-40B4-BE49-F238E27FC236}">
                <a16:creationId xmlns:a16="http://schemas.microsoft.com/office/drawing/2014/main" id="{757C4705-97B8-4E0D-8748-A67B93CCE6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905125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METER IN THE GAP</a:t>
            </a:r>
          </a:p>
        </p:txBody>
      </p:sp>
      <p:sp>
        <p:nvSpPr>
          <p:cNvPr id="57" name="ch05-body-1">
            <a:extLst xmlns:a="http://schemas.openxmlformats.org/drawingml/2006/main">
              <a:ext uri="{FF2B5EF4-FFF2-40B4-BE49-F238E27FC236}">
                <a16:creationId xmlns:a16="http://schemas.microsoft.com/office/drawing/2014/main" id="{A33FBC19-3FA1-4FDF-93BC-18E82E103C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3171825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Select suitable fused DC current input/range. Red to − rail, COM to pack negative.</a:t>
            </a:r>
          </a:p>
        </p:txBody>
      </p:sp>
      <p:sp>
        <p:nvSpPr>
          <p:cNvPr id="58" name="ch05-label-2">
            <a:extLst xmlns:a="http://schemas.openxmlformats.org/drawingml/2006/main">
              <a:ext uri="{FF2B5EF4-FFF2-40B4-BE49-F238E27FC236}">
                <a16:creationId xmlns:a16="http://schemas.microsoft.com/office/drawing/2014/main" id="{1875E6A0-3645-45EC-B3B9-9FD1AC716D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00050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 AND MEASURE</a:t>
            </a:r>
          </a:p>
        </p:txBody>
      </p:sp>
      <p:sp>
        <p:nvSpPr>
          <p:cNvPr id="59" name="ch05-body-2">
            <a:extLst xmlns:a="http://schemas.openxmlformats.org/drawingml/2006/main">
              <a:ext uri="{FF2B5EF4-FFF2-40B4-BE49-F238E27FC236}">
                <a16:creationId xmlns:a16="http://schemas.microsoft.com/office/drawing/2014/main" id="{90EDF8D4-8DCC-4BDC-88DB-7D2203A869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26720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Ask for a check. Power and record total mA. Disconnect before moving any leads.</a:t>
            </a:r>
          </a:p>
        </p:txBody>
      </p:sp>
      <p:sp>
        <p:nvSpPr>
          <p:cNvPr id="60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3EA423EF-6A31-40B1-8A30-1FC29D274D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61" name="ch05-check">
            <a:extLst xmlns:a="http://schemas.openxmlformats.org/drawingml/2006/main">
              <a:ext uri="{FF2B5EF4-FFF2-40B4-BE49-F238E27FC236}">
                <a16:creationId xmlns:a16="http://schemas.microsoft.com/office/drawing/2014/main" id="{FA0FED3B-D44C-4203-8921-CE268580B9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Never place a current meter across the pack. Follow your meter’s fused jack and range labels.</a:t>
            </a:r>
          </a:p>
        </p:txBody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slides/slide8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4990F1A9-6430-42AB-9A0D-712EF6CEEF0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ba9b61a15864d78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Current through one branch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3C9A6497-15F4-4A26-ACA4-50821224FD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2     STEP 3 OF 5     SCHEMATIC FIRST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7EF329A2-C873-4527-A909-CBBF6D5F75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8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71D7137A-4D57-482E-ABC9-4452DF0644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8 of 27</a:t>
            </a:r>
          </a:p>
        </p:txBody>
      </p:sp>
      <p:sp>
        <p:nvSpPr>
          <p:cNvPr id="53" name="ch05-caption">
            <a:extLst xmlns:a="http://schemas.openxmlformats.org/drawingml/2006/main">
              <a:ext uri="{FF2B5EF4-FFF2-40B4-BE49-F238E27FC236}">
                <a16:creationId xmlns:a16="http://schemas.microsoft.com/office/drawing/2014/main" id="{363B5BC2-5151-4EA2-866A-C13AC0EEE3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4895850"/>
            <a:ext cx="528637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088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Schematic first. Try the connections before opening the next breadboard view.</a:t>
            </a:r>
          </a:p>
        </p:txBody>
      </p:sp>
      <p:sp>
        <p:nvSpPr>
          <p:cNvPr id="54" name="ch05-label-0">
            <a:extLst xmlns:a="http://schemas.openxmlformats.org/drawingml/2006/main">
              <a:ext uri="{FF2B5EF4-FFF2-40B4-BE49-F238E27FC236}">
                <a16:creationId xmlns:a16="http://schemas.microsoft.com/office/drawing/2014/main" id="{31E61916-13AE-4BF1-B19B-FBD7ADFDA1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180975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POWER OFF AND RESTORE</a:t>
            </a:r>
          </a:p>
        </p:txBody>
      </p:sp>
      <p:sp>
        <p:nvSpPr>
          <p:cNvPr id="55" name="ch05-body-0">
            <a:extLst xmlns:a="http://schemas.openxmlformats.org/drawingml/2006/main">
              <a:ext uri="{FF2B5EF4-FFF2-40B4-BE49-F238E27FC236}">
                <a16:creationId xmlns:a16="http://schemas.microsoft.com/office/drawing/2014/main" id="{05063AB5-CBA5-4FD6-9DBF-7E43C9CA05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07645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ns1:p xmlns:ns1="http://schemas.openxmlformats.org/drawingml/2006/main">
            <ns1:pPr>
              <ns1:buNone/>
              <ns1:defRPr sz="1575" b="0">
                <ns1:solidFill>
                  <ns1:srgbClr val="FFFFFF"/>
                </ns1:solidFill>
                <ns1:latin typeface="Arial"/>
                <ns1:ea typeface="Arial"/>
                <ns1:cs typeface="Arial"/>
              </ns1:defRPr>
            </ns1:pPr>
            <ns1:r>
              <ns1:rPr sz="1575" b="0">
                <ns1:solidFill>
                  <ns1:srgbClr val="FFFFFF"/>
                </ns1:solidFill>
                <ns1:latin typeface="Arial"/>
                <ns1:ea typeface="Arial"/>
                <ns1:cs typeface="Arial"/>
              </ns1:rPr>
              <ns1:t>Predict mA = 1000 × V ÷ Ω. Power off; restore return. Open R2’s blue feed.</ns1:t>
            </ns1:r>
          </ns1:p>
        </p:txBody>
      </p:sp>
      <p:sp>
        <p:nvSpPr>
          <p:cNvPr id="56" name="ch05-label-1">
            <a:extLst xmlns:a="http://schemas.openxmlformats.org/drawingml/2006/main">
              <a:ext uri="{FF2B5EF4-FFF2-40B4-BE49-F238E27FC236}">
                <a16:creationId xmlns:a16="http://schemas.microsoft.com/office/drawing/2014/main" id="{A7684996-5181-4E7B-9348-44BDDB776A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905125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METER IN THAT GAP</a:t>
            </a:r>
          </a:p>
        </p:txBody>
      </p:sp>
      <p:sp>
        <p:nvSpPr>
          <p:cNvPr id="57" name="ch05-body-1">
            <a:extLst xmlns:a="http://schemas.openxmlformats.org/drawingml/2006/main">
              <a:ext uri="{FF2B5EF4-FFF2-40B4-BE49-F238E27FC236}">
                <a16:creationId xmlns:a16="http://schemas.microsoft.com/office/drawing/2014/main" id="{99FAD1DE-182A-4996-A7F4-85AB101E7D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3171825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Put the fused current meter in that gap. Red toward +, COM toward R2. Check and measure.</a:t>
            </a:r>
          </a:p>
        </p:txBody>
      </p:sp>
      <p:sp>
        <p:nvSpPr>
          <p:cNvPr id="58" name="ch05-label-2">
            <a:extLst xmlns:a="http://schemas.openxmlformats.org/drawingml/2006/main">
              <a:ext uri="{FF2B5EF4-FFF2-40B4-BE49-F238E27FC236}">
                <a16:creationId xmlns:a16="http://schemas.microsoft.com/office/drawing/2014/main" id="{DDC5F45C-0C21-4E6C-8BD3-4E4C6EAE77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00050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REPEAT FOR R1 AND R3</a:t>
            </a:r>
          </a:p>
        </p:txBody>
      </p:sp>
      <p:sp>
        <p:nvSpPr>
          <p:cNvPr id="59" name="ch05-body-2">
            <a:extLst xmlns:a="http://schemas.openxmlformats.org/drawingml/2006/main">
              <a:ext uri="{FF2B5EF4-FFF2-40B4-BE49-F238E27FC236}">
                <a16:creationId xmlns:a16="http://schemas.microsoft.com/office/drawing/2014/main" id="{2627D0DD-B1BE-4D31-8681-07020C27A6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26720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ns0:p xmlns:ns0="http://schemas.openxmlformats.org/drawingml/2006/main">
            <ns0:pPr>
              <ns0:buNone/>
              <ns0:defRPr sz="1575" b="0">
                <ns0:solidFill>
                  <ns0:srgbClr val="FFFFFF"/>
                </ns0:solidFill>
                <ns0:latin typeface="Arial"/>
                <ns0:ea typeface="Arial"/>
                <ns0:cs typeface="Arial"/>
              </ns0:defRPr>
            </ns0:pPr>
            <ns0:r>
              <ns0:rPr sz="1575" b="0">
                <ns0:solidFill>
                  <ns0:srgbClr val="FFFFFF"/>
                </ns0:solidFill>
                <ns0:latin typeface="Arial"/>
                <ns0:ea typeface="Arial"/>
                <ns0:cs typeface="Arial"/>
              </ns0:rPr>
              <ns0:t>Disconnect for each move. Restore a feed before opening the next.</ns0:t>
            </ns0:r>
          </ns0:p>
        </p:txBody>
      </p:sp>
      <p:sp>
        <p:nvSpPr>
          <p:cNvPr id="60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015D8554-065A-46FF-B41C-05FBB4C0DA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61" name="ch05-check">
            <a:extLst xmlns:a="http://schemas.openxmlformats.org/drawingml/2006/main">
              <a:ext uri="{FF2B5EF4-FFF2-40B4-BE49-F238E27FC236}">
                <a16:creationId xmlns:a16="http://schemas.microsoft.com/office/drawing/2014/main" id="{6FB0615C-2D7B-4637-BFE7-ED89E3C2C5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Finish with power off, all feeds restored and the red lead back in V/Ω.</a:t>
            </a:r>
          </a:p>
        </p:txBody>
      </p:sp>
      <p:sp>
        <p:nvSpPr>
          <p:cNvPr id="62" name="schematic-panel">
            <a:extLst xmlns:a="http://schemas.openxmlformats.org/drawingml/2006/main">
              <a:ext uri="{FF2B5EF4-FFF2-40B4-BE49-F238E27FC236}">
                <a16:creationId xmlns:a16="http://schemas.microsoft.com/office/drawing/2014/main" id="{F7A7E17A-A381-4803-AB13-4715FEE85B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1952625"/>
            <a:ext cx="5286375" cy="2905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sp>
        <p:nvSpPr>
          <p:cNvPr id="63" name="schematic-wire-1">
            <a:extLst xmlns:a="http://schemas.openxmlformats.org/drawingml/2006/main">
              <a:ext uri="{FF2B5EF4-FFF2-40B4-BE49-F238E27FC236}">
                <a16:creationId xmlns:a16="http://schemas.microsoft.com/office/drawing/2014/main" id="{7086042B-5FAA-42CE-BF9D-75BB6DDA5B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2524125"/>
            <a:ext cx="9525" cy="690563"/>
          </a:xfrm>
          <a:custGeom xmlns:a="http://schemas.openxmlformats.org/drawingml/2006/main">
            <a:pathLst>
              <a:path w="9525" h="690563">
                <a:moveTo>
                  <a:pt x="0" y="0"/>
                </a:moveTo>
                <a:lnTo>
                  <a:pt x="0" y="690563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4" name="schematic-wire-2">
            <a:extLst xmlns:a="http://schemas.openxmlformats.org/drawingml/2006/main">
              <a:ext uri="{FF2B5EF4-FFF2-40B4-BE49-F238E27FC236}">
                <a16:creationId xmlns:a16="http://schemas.microsoft.com/office/drawing/2014/main" id="{4ED759A5-93D6-4F1F-95E6-BF58335786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214688"/>
            <a:ext cx="361950" cy="9525"/>
          </a:xfrm>
          <a:custGeom xmlns:a="http://schemas.openxmlformats.org/drawingml/2006/main">
            <a:pathLst>
              <a:path w="361950" h="9525">
                <a:moveTo>
                  <a:pt x="0" y="0"/>
                </a:moveTo>
                <a:lnTo>
                  <a:pt x="36195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5" name="schematic-wire-3">
            <a:extLst xmlns:a="http://schemas.openxmlformats.org/drawingml/2006/main">
              <a:ext uri="{FF2B5EF4-FFF2-40B4-BE49-F238E27FC236}">
                <a16:creationId xmlns:a16="http://schemas.microsoft.com/office/drawing/2014/main" id="{960B9393-3A9F-4A47-B8A8-7D07007310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09875" y="3319463"/>
            <a:ext cx="190500" cy="9525"/>
          </a:xfrm>
          <a:custGeom xmlns:a="http://schemas.openxmlformats.org/drawingml/2006/main">
            <a:pathLst>
              <a:path w="190500" h="9525">
                <a:moveTo>
                  <a:pt x="0" y="0"/>
                </a:moveTo>
                <a:lnTo>
                  <a:pt x="19050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6" name="schematic-wire-4">
            <a:extLst xmlns:a="http://schemas.openxmlformats.org/drawingml/2006/main">
              <a:ext uri="{FF2B5EF4-FFF2-40B4-BE49-F238E27FC236}">
                <a16:creationId xmlns:a16="http://schemas.microsoft.com/office/drawing/2014/main" id="{EAA771B3-BC9A-4D5D-9606-765903A32D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3319463"/>
            <a:ext cx="9525" cy="133350"/>
          </a:xfrm>
          <a:custGeom xmlns:a="http://schemas.openxmlformats.org/drawingml/2006/main">
            <a:pathLst>
              <a:path w="9525" h="133350">
                <a:moveTo>
                  <a:pt x="0" y="0"/>
                </a:moveTo>
                <a:lnTo>
                  <a:pt x="0" y="1333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7" name="schematic-wire-5">
            <a:extLst xmlns:a="http://schemas.openxmlformats.org/drawingml/2006/main">
              <a:ext uri="{FF2B5EF4-FFF2-40B4-BE49-F238E27FC236}">
                <a16:creationId xmlns:a16="http://schemas.microsoft.com/office/drawing/2014/main" id="{DC8C971A-1859-4469-A050-04AF1825DC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452813"/>
            <a:ext cx="361950" cy="9525"/>
          </a:xfrm>
          <a:custGeom xmlns:a="http://schemas.openxmlformats.org/drawingml/2006/main">
            <a:pathLst>
              <a:path w="361950" h="9525">
                <a:moveTo>
                  <a:pt x="0" y="0"/>
                </a:moveTo>
                <a:lnTo>
                  <a:pt x="36195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8" name="schematic-wire-6">
            <a:extLst xmlns:a="http://schemas.openxmlformats.org/drawingml/2006/main">
              <a:ext uri="{FF2B5EF4-FFF2-40B4-BE49-F238E27FC236}">
                <a16:creationId xmlns:a16="http://schemas.microsoft.com/office/drawing/2014/main" id="{03CA378B-CD6D-46F8-864C-0FC736044B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09875" y="3557588"/>
            <a:ext cx="190500" cy="9525"/>
          </a:xfrm>
          <a:custGeom xmlns:a="http://schemas.openxmlformats.org/drawingml/2006/main">
            <a:pathLst>
              <a:path w="190500" h="9525">
                <a:moveTo>
                  <a:pt x="0" y="0"/>
                </a:moveTo>
                <a:lnTo>
                  <a:pt x="19050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9" name="schematic-wire-7">
            <a:extLst xmlns:a="http://schemas.openxmlformats.org/drawingml/2006/main">
              <a:ext uri="{FF2B5EF4-FFF2-40B4-BE49-F238E27FC236}">
                <a16:creationId xmlns:a16="http://schemas.microsoft.com/office/drawing/2014/main" id="{534A5D39-21F8-43BE-A055-DF3054E514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3557588"/>
            <a:ext cx="9525" cy="728663"/>
          </a:xfrm>
          <a:custGeom xmlns:a="http://schemas.openxmlformats.org/drawingml/2006/main">
            <a:pathLst>
              <a:path w="9525" h="728663">
                <a:moveTo>
                  <a:pt x="0" y="0"/>
                </a:moveTo>
                <a:lnTo>
                  <a:pt x="0" y="728663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0" name="schematic-label-8">
            <a:extLst xmlns:a="http://schemas.openxmlformats.org/drawingml/2006/main">
              <a:ext uri="{FF2B5EF4-FFF2-40B4-BE49-F238E27FC236}">
                <a16:creationId xmlns:a16="http://schemas.microsoft.com/office/drawing/2014/main" id="{5D9CBCA3-EA13-40AE-9BD1-BE90432083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81275" y="3043238"/>
            <a:ext cx="190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defPPr>
            <a:lvl1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1pPr>
            <a:lvl2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2pPr>
            <a:lvl3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3pPr>
            <a:lvl4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4pPr>
            <a:lvl5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5pPr>
            <a:lvl6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6pPr>
            <a:lvl7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7pPr>
            <a:lvl8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8pPr>
            <a:lvl9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pPr>
            <a:r>
              <a:rPr sz="1500" b="1">
                <a:solidFill>
                  <a:srgbClr val="B4232C"/>
                </a:solidFill>
                <a:latin typeface="Arial"/>
                <a:ea typeface="Arial"/>
                <a:cs typeface="Arial"/>
              </a:rPr>
              <a:t>+</a:t>
            </a:r>
          </a:p>
        </p:txBody>
      </p:sp>
      <p:sp>
        <p:nvSpPr>
          <p:cNvPr id="71" name="schematic-label-9">
            <a:extLst xmlns:a="http://schemas.openxmlformats.org/drawingml/2006/main">
              <a:ext uri="{FF2B5EF4-FFF2-40B4-BE49-F238E27FC236}">
                <a16:creationId xmlns:a16="http://schemas.microsoft.com/office/drawing/2014/main" id="{6736D305-5179-414F-806A-FE9C7F5BB5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81275" y="3519488"/>
            <a:ext cx="190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5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−</a:t>
            </a:r>
          </a:p>
        </p:txBody>
      </p:sp>
      <p:sp>
        <p:nvSpPr>
          <p:cNvPr id="72" name="schematic-label-10">
            <a:extLst xmlns:a="http://schemas.openxmlformats.org/drawingml/2006/main">
              <a:ext uri="{FF2B5EF4-FFF2-40B4-BE49-F238E27FC236}">
                <a16:creationId xmlns:a16="http://schemas.microsoft.com/office/drawing/2014/main" id="{0229192A-9E54-4537-B149-ED78B8C070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143250" y="3195638"/>
            <a:ext cx="809625" cy="638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B1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3 V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2×AAA</a:t>
            </a:r>
          </a:p>
        </p:txBody>
      </p:sp>
      <p:sp>
        <p:nvSpPr>
          <p:cNvPr id="73" name="schematic-wire-11">
            <a:extLst xmlns:a="http://schemas.openxmlformats.org/drawingml/2006/main">
              <a:ext uri="{FF2B5EF4-FFF2-40B4-BE49-F238E27FC236}">
                <a16:creationId xmlns:a16="http://schemas.microsoft.com/office/drawing/2014/main" id="{DDB2CC28-8070-4E2F-8F1F-ED52B07355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2524125"/>
            <a:ext cx="3667125" cy="9525"/>
          </a:xfrm>
          <a:custGeom xmlns:a="http://schemas.openxmlformats.org/drawingml/2006/main">
            <a:pathLst>
              <a:path w="3667125" h="9525">
                <a:moveTo>
                  <a:pt x="0" y="0"/>
                </a:moveTo>
                <a:lnTo>
                  <a:pt x="3667125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4" name="schematic-wire-12">
            <a:extLst xmlns:a="http://schemas.openxmlformats.org/drawingml/2006/main">
              <a:ext uri="{FF2B5EF4-FFF2-40B4-BE49-F238E27FC236}">
                <a16:creationId xmlns:a16="http://schemas.microsoft.com/office/drawing/2014/main" id="{E5617BFF-0E04-44B7-877A-F1F691C243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4286250"/>
            <a:ext cx="3667125" cy="9525"/>
          </a:xfrm>
          <a:custGeom xmlns:a="http://schemas.openxmlformats.org/drawingml/2006/main">
            <a:pathLst>
              <a:path w="3667125" h="9525">
                <a:moveTo>
                  <a:pt x="3667125" y="0"/>
                </a:moveTo>
                <a:lnTo>
                  <a:pt x="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5" name="schematic-node-13">
            <a:extLst xmlns:a="http://schemas.openxmlformats.org/drawingml/2006/main">
              <a:ext uri="{FF2B5EF4-FFF2-40B4-BE49-F238E27FC236}">
                <a16:creationId xmlns:a16="http://schemas.microsoft.com/office/drawing/2014/main" id="{9972D90C-3B12-4875-9926-3529753821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24955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76" name="schematic-node-14">
            <a:extLst xmlns:a="http://schemas.openxmlformats.org/drawingml/2006/main">
              <a:ext uri="{FF2B5EF4-FFF2-40B4-BE49-F238E27FC236}">
                <a16:creationId xmlns:a16="http://schemas.microsoft.com/office/drawing/2014/main" id="{29B9EB0A-2C58-407B-AE24-ED23748737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425767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77" name="schematic-wire-15">
            <a:extLst xmlns:a="http://schemas.openxmlformats.org/drawingml/2006/main">
              <a:ext uri="{FF2B5EF4-FFF2-40B4-BE49-F238E27FC236}">
                <a16:creationId xmlns:a16="http://schemas.microsoft.com/office/drawing/2014/main" id="{B5BC5E88-4FFB-4939-AF3C-6EECAD6F36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38625" y="2524125"/>
            <a:ext cx="9525" cy="714375"/>
          </a:xfrm>
          <a:custGeom xmlns:a="http://schemas.openxmlformats.org/drawingml/2006/main">
            <a:pathLst>
              <a:path w="9525" h="714375">
                <a:moveTo>
                  <a:pt x="0" y="0"/>
                </a:moveTo>
                <a:lnTo>
                  <a:pt x="0" y="71437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8" name="schematic-wire-16">
            <a:extLst xmlns:a="http://schemas.openxmlformats.org/drawingml/2006/main">
              <a:ext uri="{FF2B5EF4-FFF2-40B4-BE49-F238E27FC236}">
                <a16:creationId xmlns:a16="http://schemas.microsoft.com/office/drawing/2014/main" id="{26127275-86BD-47C1-8ED0-1E5919E973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81475" y="3238500"/>
            <a:ext cx="114300" cy="571500"/>
          </a:xfrm>
          <a:custGeom xmlns:a="http://schemas.openxmlformats.org/drawingml/2006/main">
            <a:pathLst>
              <a:path w="114300" h="571500">
                <a:moveTo>
                  <a:pt x="57150" y="0"/>
                </a:moveTo>
                <a:lnTo>
                  <a:pt x="0" y="35719"/>
                </a:lnTo>
                <a:lnTo>
                  <a:pt x="114300" y="107156"/>
                </a:lnTo>
                <a:lnTo>
                  <a:pt x="0" y="178594"/>
                </a:lnTo>
                <a:lnTo>
                  <a:pt x="114300" y="250031"/>
                </a:lnTo>
                <a:lnTo>
                  <a:pt x="0" y="321469"/>
                </a:lnTo>
                <a:lnTo>
                  <a:pt x="114300" y="392906"/>
                </a:lnTo>
                <a:lnTo>
                  <a:pt x="0" y="464344"/>
                </a:lnTo>
                <a:lnTo>
                  <a:pt x="114300" y="535781"/>
                </a:lnTo>
                <a:lnTo>
                  <a:pt x="57150" y="5715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9" name="schematic-label-17">
            <a:extLst xmlns:a="http://schemas.openxmlformats.org/drawingml/2006/main">
              <a:ext uri="{FF2B5EF4-FFF2-40B4-BE49-F238E27FC236}">
                <a16:creationId xmlns:a16="http://schemas.microsoft.com/office/drawing/2014/main" id="{43BADD7F-4B5E-4DA3-B8E1-BA19008F53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71975" y="3333750"/>
            <a:ext cx="752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R1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80" name="schematic-wire-18">
            <a:extLst xmlns:a="http://schemas.openxmlformats.org/drawingml/2006/main">
              <a:ext uri="{FF2B5EF4-FFF2-40B4-BE49-F238E27FC236}">
                <a16:creationId xmlns:a16="http://schemas.microsoft.com/office/drawing/2014/main" id="{20E521B0-8BF2-4D8D-A8E1-B4510D8106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38625" y="3810000"/>
            <a:ext cx="9525" cy="476250"/>
          </a:xfrm>
          <a:custGeom xmlns:a="http://schemas.openxmlformats.org/drawingml/2006/main">
            <a:pathLst>
              <a:path w="9525" h="476250">
                <a:moveTo>
                  <a:pt x="0" y="0"/>
                </a:moveTo>
                <a:lnTo>
                  <a:pt x="0" y="4762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1" name="schematic-node-19">
            <a:extLst xmlns:a="http://schemas.openxmlformats.org/drawingml/2006/main">
              <a:ext uri="{FF2B5EF4-FFF2-40B4-BE49-F238E27FC236}">
                <a16:creationId xmlns:a16="http://schemas.microsoft.com/office/drawing/2014/main" id="{F68FDAEA-B800-4AD1-9A32-22184A3D33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81625" y="24955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2" name="schematic-node-20">
            <a:extLst xmlns:a="http://schemas.openxmlformats.org/drawingml/2006/main">
              <a:ext uri="{FF2B5EF4-FFF2-40B4-BE49-F238E27FC236}">
                <a16:creationId xmlns:a16="http://schemas.microsoft.com/office/drawing/2014/main" id="{9BAE1B13-D63F-4704-9376-AED45FD291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81625" y="425767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3" name="schematic-wire-21">
            <a:extLst xmlns:a="http://schemas.openxmlformats.org/drawingml/2006/main">
              <a:ext uri="{FF2B5EF4-FFF2-40B4-BE49-F238E27FC236}">
                <a16:creationId xmlns:a16="http://schemas.microsoft.com/office/drawing/2014/main" id="{B43E5A96-1FD6-4355-AE36-5BE482EB28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10200" y="2524125"/>
            <a:ext cx="9525" cy="95250"/>
          </a:xfrm>
          <a:custGeom xmlns:a="http://schemas.openxmlformats.org/drawingml/2006/main">
            <a:pathLst>
              <a:path w="9525" h="95250">
                <a:moveTo>
                  <a:pt x="0" y="0"/>
                </a:moveTo>
                <a:lnTo>
                  <a:pt x="0" y="952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B4232C"/>
            </a:solidFill>
          </a:ln>
        </p:spPr>
      </p:sp>
      <p:sp>
        <p:nvSpPr>
          <p:cNvPr id="84" name="schematic-node-22">
            <a:extLst xmlns:a="http://schemas.openxmlformats.org/drawingml/2006/main">
              <a:ext uri="{FF2B5EF4-FFF2-40B4-BE49-F238E27FC236}">
                <a16:creationId xmlns:a16="http://schemas.microsoft.com/office/drawing/2014/main" id="{6BBCA1EC-2D0F-4CE3-9A0A-E7745C484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0" y="2619375"/>
            <a:ext cx="342900" cy="3429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5" name="schematic-label-23">
            <a:extLst xmlns:a="http://schemas.openxmlformats.org/drawingml/2006/main">
              <a:ext uri="{FF2B5EF4-FFF2-40B4-BE49-F238E27FC236}">
                <a16:creationId xmlns:a16="http://schemas.microsoft.com/office/drawing/2014/main" id="{6886E62C-86BF-4F91-80EF-F487F61A8B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0" y="2647950"/>
            <a:ext cx="3429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A</a:t>
            </a:r>
          </a:p>
        </p:txBody>
      </p:sp>
      <p:sp>
        <p:nvSpPr>
          <p:cNvPr id="86" name="schematic-wire-24">
            <a:extLst xmlns:a="http://schemas.openxmlformats.org/drawingml/2006/main">
              <a:ext uri="{FF2B5EF4-FFF2-40B4-BE49-F238E27FC236}">
                <a16:creationId xmlns:a16="http://schemas.microsoft.com/office/drawing/2014/main" id="{818FCF9D-A3C6-473B-ABBE-095612B3D2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10200" y="2962275"/>
            <a:ext cx="9525" cy="276225"/>
          </a:xfrm>
          <a:custGeom xmlns:a="http://schemas.openxmlformats.org/drawingml/2006/main">
            <a:pathLst>
              <a:path w="9525" h="276225">
                <a:moveTo>
                  <a:pt x="0" y="0"/>
                </a:moveTo>
                <a:lnTo>
                  <a:pt x="0" y="27622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7" name="schematic-label-25">
            <a:extLst xmlns:a="http://schemas.openxmlformats.org/drawingml/2006/main">
              <a:ext uri="{FF2B5EF4-FFF2-40B4-BE49-F238E27FC236}">
                <a16:creationId xmlns:a16="http://schemas.microsoft.com/office/drawing/2014/main" id="{F38423F5-7DA4-474D-80FA-5311A98E6A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33975" y="2533650"/>
            <a:ext cx="190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B4232C"/>
                </a:solidFill>
                <a:latin typeface="Arial"/>
                <a:ea typeface="Arial"/>
                <a:cs typeface="Arial"/>
              </a:rPr>
              <a:t>+</a:t>
            </a:r>
          </a:p>
        </p:txBody>
      </p:sp>
      <p:sp>
        <p:nvSpPr>
          <p:cNvPr id="88" name="schematic-label-26">
            <a:extLst xmlns:a="http://schemas.openxmlformats.org/drawingml/2006/main">
              <a:ext uri="{FF2B5EF4-FFF2-40B4-BE49-F238E27FC236}">
                <a16:creationId xmlns:a16="http://schemas.microsoft.com/office/drawing/2014/main" id="{25B54D0D-B764-471F-ABDF-AB3A6DA7A9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76900" y="2819400"/>
            <a:ext cx="4572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17252D"/>
                </a:solidFill>
                <a:latin typeface="Arial"/>
                <a:ea typeface="Arial"/>
                <a:cs typeface="Arial"/>
              </a:rPr>
              <a:t>COM</a:t>
            </a:r>
          </a:p>
        </p:txBody>
      </p:sp>
      <p:sp>
        <p:nvSpPr>
          <p:cNvPr id="89" name="schematic-wire-27">
            <a:extLst xmlns:a="http://schemas.openxmlformats.org/drawingml/2006/main">
              <a:ext uri="{FF2B5EF4-FFF2-40B4-BE49-F238E27FC236}">
                <a16:creationId xmlns:a16="http://schemas.microsoft.com/office/drawing/2014/main" id="{44176DA1-9743-4BF9-AE90-A407DEBC97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53050" y="3238500"/>
            <a:ext cx="114300" cy="571500"/>
          </a:xfrm>
          <a:custGeom xmlns:a="http://schemas.openxmlformats.org/drawingml/2006/main">
            <a:pathLst>
              <a:path w="114300" h="571500">
                <a:moveTo>
                  <a:pt x="57150" y="0"/>
                </a:moveTo>
                <a:lnTo>
                  <a:pt x="0" y="35719"/>
                </a:lnTo>
                <a:lnTo>
                  <a:pt x="114300" y="107156"/>
                </a:lnTo>
                <a:lnTo>
                  <a:pt x="0" y="178594"/>
                </a:lnTo>
                <a:lnTo>
                  <a:pt x="114300" y="250031"/>
                </a:lnTo>
                <a:lnTo>
                  <a:pt x="0" y="321469"/>
                </a:lnTo>
                <a:lnTo>
                  <a:pt x="114300" y="392906"/>
                </a:lnTo>
                <a:lnTo>
                  <a:pt x="0" y="464344"/>
                </a:lnTo>
                <a:lnTo>
                  <a:pt x="114300" y="535781"/>
                </a:lnTo>
                <a:lnTo>
                  <a:pt x="57150" y="5715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0" name="schematic-label-28">
            <a:extLst xmlns:a="http://schemas.openxmlformats.org/drawingml/2006/main">
              <a:ext uri="{FF2B5EF4-FFF2-40B4-BE49-F238E27FC236}">
                <a16:creationId xmlns:a16="http://schemas.microsoft.com/office/drawing/2014/main" id="{BF89DA95-F080-4959-B697-8813751060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43550" y="3333750"/>
            <a:ext cx="752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R2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91" name="schematic-wire-29">
            <a:extLst xmlns:a="http://schemas.openxmlformats.org/drawingml/2006/main">
              <a:ext uri="{FF2B5EF4-FFF2-40B4-BE49-F238E27FC236}">
                <a16:creationId xmlns:a16="http://schemas.microsoft.com/office/drawing/2014/main" id="{BB7FF13E-4E87-48DD-88C9-6DA193306C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10200" y="3810000"/>
            <a:ext cx="9525" cy="476250"/>
          </a:xfrm>
          <a:custGeom xmlns:a="http://schemas.openxmlformats.org/drawingml/2006/main">
            <a:pathLst>
              <a:path w="9525" h="476250">
                <a:moveTo>
                  <a:pt x="0" y="0"/>
                </a:moveTo>
                <a:lnTo>
                  <a:pt x="0" y="4762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2" name="schematic-node-30">
            <a:extLst xmlns:a="http://schemas.openxmlformats.org/drawingml/2006/main">
              <a:ext uri="{FF2B5EF4-FFF2-40B4-BE49-F238E27FC236}">
                <a16:creationId xmlns:a16="http://schemas.microsoft.com/office/drawing/2014/main" id="{4EAB6E0B-4195-4F84-A3AB-82C551A122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43675" y="24955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93" name="schematic-node-31">
            <a:extLst xmlns:a="http://schemas.openxmlformats.org/drawingml/2006/main">
              <a:ext uri="{FF2B5EF4-FFF2-40B4-BE49-F238E27FC236}">
                <a16:creationId xmlns:a16="http://schemas.microsoft.com/office/drawing/2014/main" id="{4CBC441D-2F7E-4645-8C85-BBAB71CA9D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43675" y="425767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94" name="schematic-wire-32">
            <a:extLst xmlns:a="http://schemas.openxmlformats.org/drawingml/2006/main">
              <a:ext uri="{FF2B5EF4-FFF2-40B4-BE49-F238E27FC236}">
                <a16:creationId xmlns:a16="http://schemas.microsoft.com/office/drawing/2014/main" id="{D7B39BE4-C8EF-428C-8417-36619CE857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2524125"/>
            <a:ext cx="9525" cy="714375"/>
          </a:xfrm>
          <a:custGeom xmlns:a="http://schemas.openxmlformats.org/drawingml/2006/main">
            <a:pathLst>
              <a:path w="9525" h="714375">
                <a:moveTo>
                  <a:pt x="0" y="0"/>
                </a:moveTo>
                <a:lnTo>
                  <a:pt x="0" y="71437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5" name="schematic-wire-33">
            <a:extLst xmlns:a="http://schemas.openxmlformats.org/drawingml/2006/main">
              <a:ext uri="{FF2B5EF4-FFF2-40B4-BE49-F238E27FC236}">
                <a16:creationId xmlns:a16="http://schemas.microsoft.com/office/drawing/2014/main" id="{8F2277C9-1D26-4E71-89C9-6FFB093447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15100" y="3238500"/>
            <a:ext cx="114300" cy="571500"/>
          </a:xfrm>
          <a:custGeom xmlns:a="http://schemas.openxmlformats.org/drawingml/2006/main">
            <a:pathLst>
              <a:path w="114300" h="571500">
                <a:moveTo>
                  <a:pt x="57150" y="0"/>
                </a:moveTo>
                <a:lnTo>
                  <a:pt x="0" y="35719"/>
                </a:lnTo>
                <a:lnTo>
                  <a:pt x="114300" y="107156"/>
                </a:lnTo>
                <a:lnTo>
                  <a:pt x="0" y="178594"/>
                </a:lnTo>
                <a:lnTo>
                  <a:pt x="114300" y="250031"/>
                </a:lnTo>
                <a:lnTo>
                  <a:pt x="0" y="321469"/>
                </a:lnTo>
                <a:lnTo>
                  <a:pt x="114300" y="392906"/>
                </a:lnTo>
                <a:lnTo>
                  <a:pt x="0" y="464344"/>
                </a:lnTo>
                <a:lnTo>
                  <a:pt x="114300" y="535781"/>
                </a:lnTo>
                <a:lnTo>
                  <a:pt x="57150" y="5715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6" name="schematic-label-34">
            <a:extLst xmlns:a="http://schemas.openxmlformats.org/drawingml/2006/main">
              <a:ext uri="{FF2B5EF4-FFF2-40B4-BE49-F238E27FC236}">
                <a16:creationId xmlns:a16="http://schemas.microsoft.com/office/drawing/2014/main" id="{3BB5533E-4005-4735-899F-9B0051D710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05600" y="3333750"/>
            <a:ext cx="752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R3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97" name="schematic-wire-35">
            <a:extLst xmlns:a="http://schemas.openxmlformats.org/drawingml/2006/main">
              <a:ext uri="{FF2B5EF4-FFF2-40B4-BE49-F238E27FC236}">
                <a16:creationId xmlns:a16="http://schemas.microsoft.com/office/drawing/2014/main" id="{291AF9DA-165F-4331-AF1A-776927FD20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3810000"/>
            <a:ext cx="9525" cy="476250"/>
          </a:xfrm>
          <a:custGeom xmlns:a="http://schemas.openxmlformats.org/drawingml/2006/main">
            <a:pathLst>
              <a:path w="9525" h="476250">
                <a:moveTo>
                  <a:pt x="0" y="0"/>
                </a:moveTo>
                <a:lnTo>
                  <a:pt x="0" y="4762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slides/slide9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4990F1A9-6430-42AB-9A0D-712EF6CEEF0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40f94009ba74e72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Current through one branch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3C9A6497-15F4-4A26-ACA4-50821224FD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2     STEP 4 OF 5     BREADBOARD CHECK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7EF329A2-C873-4527-A909-CBBF6D5F75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9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71D7137A-4D57-482E-ABC9-4452DF0644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9 of 27</a:t>
            </a:r>
          </a:p>
        </p:txBody>
      </p:sp>
      <p:pic>
        <p:nvPic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D276816D-E57A-4D66-8860-9926D1CB93D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f4e7410b2d44244"/>
          <a:stretch xmlns:a="http://schemas.openxmlformats.org/drawingml/2006/main"/>
        </p:blipFill>
        <p:spPr>
          <a:xfrm xmlns:a="http://schemas.openxmlformats.org/drawingml/2006/main">
            <a:off x="2286000" y="2135567"/>
            <a:ext cx="5286375" cy="2539242"/>
          </a:xfrm>
          <a:prstGeom xmlns:a="http://schemas.openxmlformats.org/drawingml/2006/main" prst="rect">
            <a:avLst/>
          </a:prstGeom>
        </p:spPr>
      </p:pic>
      <p:sp>
        <p:nvSpPr>
          <p:cNvPr id="53" name="ch05-caption">
            <a:extLst xmlns:a="http://schemas.openxmlformats.org/drawingml/2006/main">
              <a:ext uri="{FF2B5EF4-FFF2-40B4-BE49-F238E27FC236}">
                <a16:creationId xmlns:a16="http://schemas.microsoft.com/office/drawing/2014/main" id="{363B5BC2-5151-4EA2-866A-C13AC0EEE3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4895850"/>
            <a:ext cx="528637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088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R2 measurement shown. R1’s green and R3’s orange feeds remain connected.</a:t>
            </a:r>
          </a:p>
        </p:txBody>
      </p:sp>
      <p:sp>
        <p:nvSpPr>
          <p:cNvPr id="54" name="ch05-label-0">
            <a:extLst xmlns:a="http://schemas.openxmlformats.org/drawingml/2006/main">
              <a:ext uri="{FF2B5EF4-FFF2-40B4-BE49-F238E27FC236}">
                <a16:creationId xmlns:a16="http://schemas.microsoft.com/office/drawing/2014/main" id="{31E61916-13AE-4BF1-B19B-FBD7ADFDA1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180975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POWER OFF AND RESTORE</a:t>
            </a:r>
          </a:p>
        </p:txBody>
      </p:sp>
      <p:sp>
        <p:nvSpPr>
          <p:cNvPr id="55" name="ch05-body-0">
            <a:extLst xmlns:a="http://schemas.openxmlformats.org/drawingml/2006/main">
              <a:ext uri="{FF2B5EF4-FFF2-40B4-BE49-F238E27FC236}">
                <a16:creationId xmlns:a16="http://schemas.microsoft.com/office/drawing/2014/main" id="{05063AB5-CBA5-4FD6-9DBF-7E43C9CA05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07645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ns1:p xmlns:ns1="http://schemas.openxmlformats.org/drawingml/2006/main">
            <ns1:pPr>
              <ns1:buNone/>
              <ns1:defRPr sz="1575" b="0">
                <ns1:solidFill>
                  <ns1:srgbClr val="FFFFFF"/>
                </ns1:solidFill>
                <ns1:latin typeface="Arial"/>
                <ns1:ea typeface="Arial"/>
                <ns1:cs typeface="Arial"/>
              </ns1:defRPr>
            </ns1:pPr>
            <ns1:r>
              <ns1:rPr sz="1575" b="0">
                <ns1:solidFill>
                  <ns1:srgbClr val="FFFFFF"/>
                </ns1:solidFill>
                <ns1:latin typeface="Arial"/>
                <ns1:ea typeface="Arial"/>
                <ns1:cs typeface="Arial"/>
              </ns1:rPr>
              <ns1:t>Predict mA = 1000 × V ÷ Ω. Power off; restore return. Open R2’s blue feed.</ns1:t>
            </ns1:r>
          </ns1:p>
        </p:txBody>
      </p:sp>
      <p:sp>
        <p:nvSpPr>
          <p:cNvPr id="56" name="ch05-label-1">
            <a:extLst xmlns:a="http://schemas.openxmlformats.org/drawingml/2006/main">
              <a:ext uri="{FF2B5EF4-FFF2-40B4-BE49-F238E27FC236}">
                <a16:creationId xmlns:a16="http://schemas.microsoft.com/office/drawing/2014/main" id="{A7684996-5181-4E7B-9348-44BDDB776A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905125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METER IN THAT GAP</a:t>
            </a:r>
          </a:p>
        </p:txBody>
      </p:sp>
      <p:sp>
        <p:nvSpPr>
          <p:cNvPr id="57" name="ch05-body-1">
            <a:extLst xmlns:a="http://schemas.openxmlformats.org/drawingml/2006/main">
              <a:ext uri="{FF2B5EF4-FFF2-40B4-BE49-F238E27FC236}">
                <a16:creationId xmlns:a16="http://schemas.microsoft.com/office/drawing/2014/main" id="{99FAD1DE-182A-4996-A7F4-85AB101E7D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3171825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Red current lead to + rail. COM to R2’s upper strip. Power after a check.</a:t>
            </a:r>
          </a:p>
        </p:txBody>
      </p:sp>
      <p:sp>
        <p:nvSpPr>
          <p:cNvPr id="58" name="ch05-label-2">
            <a:extLst xmlns:a="http://schemas.openxmlformats.org/drawingml/2006/main">
              <a:ext uri="{FF2B5EF4-FFF2-40B4-BE49-F238E27FC236}">
                <a16:creationId xmlns:a16="http://schemas.microsoft.com/office/drawing/2014/main" id="{DDC5F45C-0C21-4E6C-8BD3-4E4C6EAE77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00050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REPEAT FOR R1 AND R3</a:t>
            </a:r>
          </a:p>
        </p:txBody>
      </p:sp>
      <p:sp>
        <p:nvSpPr>
          <p:cNvPr id="59" name="ch05-body-2">
            <a:extLst xmlns:a="http://schemas.openxmlformats.org/drawingml/2006/main">
              <a:ext uri="{FF2B5EF4-FFF2-40B4-BE49-F238E27FC236}">
                <a16:creationId xmlns:a16="http://schemas.microsoft.com/office/drawing/2014/main" id="{2627D0DD-B1BE-4D31-8681-07020C27A6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26720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ns0:p xmlns:ns0="http://schemas.openxmlformats.org/drawingml/2006/main">
            <ns0:pPr>
              <ns0:buNone/>
              <ns0:defRPr sz="1575" b="0">
                <ns0:solidFill>
                  <ns0:srgbClr val="FFFFFF"/>
                </ns0:solidFill>
                <ns0:latin typeface="Arial"/>
                <ns0:ea typeface="Arial"/>
                <ns0:cs typeface="Arial"/>
              </ns0:defRPr>
            </ns0:pPr>
            <ns0:r>
              <ns0:rPr sz="1575" b="0">
                <ns0:solidFill>
                  <ns0:srgbClr val="FFFFFF"/>
                </ns0:solidFill>
                <ns0:latin typeface="Arial"/>
                <ns0:ea typeface="Arial"/>
                <ns0:cs typeface="Arial"/>
              </ns0:rPr>
              <ns0:t>Disconnect for each move. Restore a feed before opening the next.</ns0:t>
            </ns0:r>
          </ns0:p>
        </p:txBody>
      </p:sp>
      <p:sp>
        <p:nvSpPr>
          <p:cNvPr id="60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015D8554-065A-46FF-B41C-05FBB4C0DA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61" name="ch05-check">
            <a:extLst xmlns:a="http://schemas.openxmlformats.org/drawingml/2006/main">
              <a:ext uri="{FF2B5EF4-FFF2-40B4-BE49-F238E27FC236}">
                <a16:creationId xmlns:a16="http://schemas.microsoft.com/office/drawing/2014/main" id="{6FB0615C-2D7B-4637-BFE7-ED89E3C2C5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Finish with power off, all feeds restored and the red lead back in V/Ω.</a:t>
            </a:r>
          </a:p>
        </p:txBody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slides/slide10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5CA74C90-C4C5-4DAA-ACED-9E5FE0626EC2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59e11b1006f412e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Current results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C1C019DA-5B58-4E4F-92F3-815525A83D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2     STEP 5 OF 5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A96291B8-2865-4D11-AEB2-F2B730935A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10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9FBBB99C-4970-4AD7-BC98-C1E0C78ACB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10 of 27</a:t>
            </a:r>
          </a:p>
        </p:txBody>
      </p:sp>
      <p:sp>
        <p:nvSpPr>
          <p:cNvPr id="52" name="ch05-table-prompt">
            <a:extLst xmlns:a="http://schemas.openxmlformats.org/drawingml/2006/main">
              <a:ext uri="{FF2B5EF4-FFF2-40B4-BE49-F238E27FC236}">
                <a16:creationId xmlns:a16="http://schemas.microsoft.com/office/drawing/2014/main" id="{3E7141D7-4EB9-45AA-B125-52B53413E4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1790700"/>
            <a:ext cx="857250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Use I(A) = source V ÷ branch Ω. Multiply by 1000 for mA.</a:t>
            </a:r>
          </a:p>
        </p:txBody>
      </p:sp>
      <p:graphicFrame>
        <p:nvGraphicFrame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8E60F114-6E78-460F-9974-AB32E196DF94}"/>
              </a:ext>
            </a:extLst>
          </p:cNvPr>
          <p:cNvGraphicFramePr/>
          <p:nvPr/>
        </p:nvGraphicFramePr>
        <p:xfrm>
          <a:off xmlns:a="http://schemas.openxmlformats.org/drawingml/2006/main" x="2286000" y="2428875"/>
          <a:ext xmlns:a="http://schemas.openxmlformats.org/drawingml/2006/main" cx="8572500" cy="247650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2857500"/>
                <a:gridCol w="2857500"/>
                <a:gridCol w="2857500"/>
              </a:tblGrid>
              <a:tr h="495300"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F1C40F"/>
                          </a:solidFill>
                          <a:latin typeface="Arial"/>
                          <a:ea typeface="Arial"/>
                          <a:cs typeface="Arial"/>
                        </a:rPr>
                        <a:t>CURRENT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T w="9525">
                      <a:solidFill>
                        <a:srgbClr val="001923"/>
                      </a:solidFill>
                      <a:prstDash val="solid"/>
                    </a:lnT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830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F1C40F"/>
                          </a:solidFill>
                          <a:latin typeface="Arial"/>
                          <a:ea typeface="Arial"/>
                          <a:cs typeface="Arial"/>
                        </a:rPr>
                        <a:t>PREDICT (mA)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T w="9525">
                      <a:solidFill>
                        <a:srgbClr val="001923"/>
                      </a:solidFill>
                      <a:prstDash val="solid"/>
                    </a:lnT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830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F1C40F"/>
                          </a:solidFill>
                          <a:latin typeface="Arial"/>
                          <a:ea typeface="Arial"/>
                          <a:cs typeface="Arial"/>
                        </a:rPr>
                        <a:t>MEASURE (mA)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T w="9525">
                      <a:solidFill>
                        <a:srgbClr val="001923"/>
                      </a:solidFill>
                      <a:prstDash val="solid"/>
                    </a:lnT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83040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R1 branch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calculation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reading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R2 branch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calculation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reading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R3 branch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calculation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reading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Source total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Add predictions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reading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</a:tr>
            </a:tbl>
          </a:graphicData>
        </a:graphic>
      </p:graphicFrame>
      <p:sp>
        <p:nvSpPr>
          <p:cNvPr id="54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BDDFD5D3-94D3-4DD5-A39E-446196E9F1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55" name="ch05-check">
            <a:extLst xmlns:a="http://schemas.openxmlformats.org/drawingml/2006/main">
              <a:ext uri="{FF2B5EF4-FFF2-40B4-BE49-F238E27FC236}">
                <a16:creationId xmlns:a16="http://schemas.microsoft.com/office/drawing/2014/main" id="{E1A7417B-810C-4DF7-B627-DCE83B7172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Add your measured branch currents. How close is the sum to your measured total?</a:t>
            </a:r>
          </a:p>
        </p:txBody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slides/slide1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A6946B94-6596-4EA3-9B39-0F122E271B91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79d3caf8cbb4b96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Isolated parallel resistance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37D091E5-6638-4E96-BB11-8CC76F6741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3     STEP 1 OF 4     SCHEMATIC FIRST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53D3863C-618B-407F-9DC9-3BE2FBBC46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11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D9D4E8C1-913E-4018-BCF3-8FDA1305CC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11 of 27</a:t>
            </a:r>
          </a:p>
        </p:txBody>
      </p:sp>
      <p:sp>
        <p:nvSpPr>
          <p:cNvPr id="53" name="ch05-caption">
            <a:extLst xmlns:a="http://schemas.openxmlformats.org/drawingml/2006/main">
              <a:ext uri="{FF2B5EF4-FFF2-40B4-BE49-F238E27FC236}">
                <a16:creationId xmlns:a16="http://schemas.microsoft.com/office/drawing/2014/main" id="{6958BACA-6955-49FC-B59E-BD51358CD2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4895850"/>
            <a:ext cx="528637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088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Schematic first. Try the connections before opening the next breadboard view.</a:t>
            </a:r>
          </a:p>
        </p:txBody>
      </p:sp>
      <p:sp>
        <p:nvSpPr>
          <p:cNvPr id="54" name="ch05-label-0">
            <a:extLst xmlns:a="http://schemas.openxmlformats.org/drawingml/2006/main">
              <a:ext uri="{FF2B5EF4-FFF2-40B4-BE49-F238E27FC236}">
                <a16:creationId xmlns:a16="http://schemas.microsoft.com/office/drawing/2014/main" id="{54CF017E-F762-4198-92CE-13D02342C8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180975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SOURCE REMOVED</a:t>
            </a:r>
          </a:p>
        </p:txBody>
      </p:sp>
      <p:sp>
        <p:nvSpPr>
          <p:cNvPr id="55" name="ch05-body-0">
            <a:extLst xmlns:a="http://schemas.openxmlformats.org/drawingml/2006/main">
              <a:ext uri="{FF2B5EF4-FFF2-40B4-BE49-F238E27FC236}">
                <a16:creationId xmlns:a16="http://schemas.microsoft.com/office/drawing/2014/main" id="{123EB65A-3FFC-48C1-8E10-3D8E54DDDD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07645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Disconnect both pack leads from the circuit. Keep all three parallel branches.</a:t>
            </a:r>
          </a:p>
        </p:txBody>
      </p:sp>
      <p:sp>
        <p:nvSpPr>
          <p:cNvPr id="56" name="ch05-label-1">
            <a:extLst xmlns:a="http://schemas.openxmlformats.org/drawingml/2006/main">
              <a:ext uri="{FF2B5EF4-FFF2-40B4-BE49-F238E27FC236}">
                <a16:creationId xmlns:a16="http://schemas.microsoft.com/office/drawing/2014/main" id="{95571129-1935-40C5-855B-4C47D74925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905125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METER SETUP</a:t>
            </a:r>
          </a:p>
        </p:txBody>
      </p:sp>
      <p:sp>
        <p:nvSpPr>
          <p:cNvPr id="57" name="ch05-body-1">
            <a:extLst xmlns:a="http://schemas.openxmlformats.org/drawingml/2006/main">
              <a:ext uri="{FF2B5EF4-FFF2-40B4-BE49-F238E27FC236}">
                <a16:creationId xmlns:a16="http://schemas.microsoft.com/office/drawing/2014/main" id="{2F7708F4-D903-4E73-BD84-6F261AA0B4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3171825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Put red in V/Ω and black in COM. Select Ω.</a:t>
            </a:r>
          </a:p>
        </p:txBody>
      </p:sp>
      <p:sp>
        <p:nvSpPr>
          <p:cNvPr id="58" name="ch05-label-2">
            <a:extLst xmlns:a="http://schemas.openxmlformats.org/drawingml/2006/main">
              <a:ext uri="{FF2B5EF4-FFF2-40B4-BE49-F238E27FC236}">
                <a16:creationId xmlns:a16="http://schemas.microsoft.com/office/drawing/2014/main" id="{14713D98-56E9-47EC-AEE3-27736E6AB3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00050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MEASURE THE NETWORK</a:t>
            </a:r>
          </a:p>
        </p:txBody>
      </p:sp>
      <p:sp>
        <p:nvSpPr>
          <p:cNvPr id="59" name="ch05-body-2">
            <a:extLst xmlns:a="http://schemas.openxmlformats.org/drawingml/2006/main">
              <a:ext uri="{FF2B5EF4-FFF2-40B4-BE49-F238E27FC236}">
                <a16:creationId xmlns:a16="http://schemas.microsoft.com/office/drawing/2014/main" id="{F8847DBB-F557-4525-A041-3B2C81FFDA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26720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ns0:p xmlns:ns0="http://schemas.openxmlformats.org/drawingml/2006/main">
            <ns0:pPr>
              <ns0:buNone/>
              <ns0:defRPr sz="1575" b="0">
                <ns0:solidFill>
                  <ns0:srgbClr val="FFFFFF"/>
                </ns0:solidFill>
                <ns0:latin typeface="Arial"/>
                <ns0:ea typeface="Arial"/>
                <ns0:cs typeface="Arial"/>
              </ns0:defRPr>
            </ns0:pPr>
            <ns0:r>
              <ns0:rPr sz="1575" b="0">
                <ns0:solidFill>
                  <ns0:srgbClr val="FFFFFF"/>
                </ns0:solidFill>
                <ns0:latin typeface="Arial"/>
                <ns0:ea typeface="Arial"/>
                <ns0:cs typeface="Arial"/>
              </ns0:rPr>
              <ns0:t>Predict Rt for three branches. Probe the common + and − nodes, then record Ω.</ns0:t>
            </ns0:r>
          </ns0:p>
        </p:txBody>
      </p:sp>
      <p:sp>
        <p:nvSpPr>
          <p:cNvPr id="60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9418C32B-1FC5-4399-8E68-182D27DF14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61" name="ch05-check">
            <a:extLst xmlns:a="http://schemas.openxmlformats.org/drawingml/2006/main">
              <a:ext uri="{FF2B5EF4-FFF2-40B4-BE49-F238E27FC236}">
                <a16:creationId xmlns:a16="http://schemas.microsoft.com/office/drawing/2014/main" id="{C5C27EC8-3009-4779-879E-52B8614562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Use Ω mode only on an unpowered circuit with the source disconnected.</a:t>
            </a:r>
          </a:p>
        </p:txBody>
      </p:sp>
      <p:sp>
        <p:nvSpPr>
          <p:cNvPr id="62" name="schematic-panel">
            <a:extLst xmlns:a="http://schemas.openxmlformats.org/drawingml/2006/main">
              <a:ext uri="{FF2B5EF4-FFF2-40B4-BE49-F238E27FC236}">
                <a16:creationId xmlns:a16="http://schemas.microsoft.com/office/drawing/2014/main" id="{CB5A5189-E173-453C-AAD3-539B4BC0EF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1952625"/>
            <a:ext cx="5286375" cy="2905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sp>
        <p:nvSpPr>
          <p:cNvPr id="63" name="schematic-label-1">
            <a:extLst xmlns:a="http://schemas.openxmlformats.org/drawingml/2006/main">
              <a:ext uri="{FF2B5EF4-FFF2-40B4-BE49-F238E27FC236}">
                <a16:creationId xmlns:a16="http://schemas.microsoft.com/office/drawing/2014/main" id="{A7799B36-C90B-42C1-92C8-018ED11FFE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2095500"/>
            <a:ext cx="2476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B4232C"/>
                </a:solidFill>
                <a:latin typeface="Arial"/>
                <a:ea typeface="Arial"/>
                <a:cs typeface="Arial"/>
              </a:rPr>
              <a:t>PACK DISCONNECTED</a:t>
            </a:r>
          </a:p>
        </p:txBody>
      </p:sp>
      <p:sp>
        <p:nvSpPr>
          <p:cNvPr id="64" name="schematic-wire-2">
            <a:extLst xmlns:a="http://schemas.openxmlformats.org/drawingml/2006/main">
              <a:ext uri="{FF2B5EF4-FFF2-40B4-BE49-F238E27FC236}">
                <a16:creationId xmlns:a16="http://schemas.microsoft.com/office/drawing/2014/main" id="{4971955E-5CC2-45CE-A94B-8E7D560032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2524125"/>
            <a:ext cx="9525" cy="714375"/>
          </a:xfrm>
          <a:custGeom xmlns:a="http://schemas.openxmlformats.org/drawingml/2006/main">
            <a:pathLst>
              <a:path w="9525" h="714375">
                <a:moveTo>
                  <a:pt x="0" y="0"/>
                </a:moveTo>
                <a:lnTo>
                  <a:pt x="0" y="71437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B4232C"/>
            </a:solidFill>
          </a:ln>
        </p:spPr>
      </p:sp>
      <p:sp>
        <p:nvSpPr>
          <p:cNvPr id="65" name="schematic-node-3">
            <a:extLst xmlns:a="http://schemas.openxmlformats.org/drawingml/2006/main">
              <a:ext uri="{FF2B5EF4-FFF2-40B4-BE49-F238E27FC236}">
                <a16:creationId xmlns:a16="http://schemas.microsoft.com/office/drawing/2014/main" id="{28B05E6D-A053-437C-A64E-8B19D14D23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14625" y="3238500"/>
            <a:ext cx="381000" cy="3810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66" name="schematic-label-4">
            <a:extLst xmlns:a="http://schemas.openxmlformats.org/drawingml/2006/main">
              <a:ext uri="{FF2B5EF4-FFF2-40B4-BE49-F238E27FC236}">
                <a16:creationId xmlns:a16="http://schemas.microsoft.com/office/drawing/2014/main" id="{1C32E9B5-AD18-4B05-9058-8C7B061848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14625" y="3267075"/>
            <a:ext cx="381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Ω</a:t>
            </a:r>
          </a:p>
        </p:txBody>
      </p:sp>
      <p:sp>
        <p:nvSpPr>
          <p:cNvPr id="67" name="schematic-wire-5">
            <a:extLst xmlns:a="http://schemas.openxmlformats.org/drawingml/2006/main">
              <a:ext uri="{FF2B5EF4-FFF2-40B4-BE49-F238E27FC236}">
                <a16:creationId xmlns:a16="http://schemas.microsoft.com/office/drawing/2014/main" id="{8EEEB953-52CB-4FDB-8558-CBBCBB9D1B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3619500"/>
            <a:ext cx="9525" cy="666750"/>
          </a:xfrm>
          <a:custGeom xmlns:a="http://schemas.openxmlformats.org/drawingml/2006/main">
            <a:pathLst>
              <a:path w="9525" h="666750">
                <a:moveTo>
                  <a:pt x="0" y="0"/>
                </a:moveTo>
                <a:lnTo>
                  <a:pt x="0" y="6667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8" name="schematic-label-6">
            <a:extLst xmlns:a="http://schemas.openxmlformats.org/drawingml/2006/main">
              <a:ext uri="{FF2B5EF4-FFF2-40B4-BE49-F238E27FC236}">
                <a16:creationId xmlns:a16="http://schemas.microsoft.com/office/drawing/2014/main" id="{FEDB2BE6-EEEB-492E-AD4F-16C1D49395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28875" y="2924175"/>
            <a:ext cx="4762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defPPr>
            <a:lvl1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1pPr>
            <a:lvl2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2pPr>
            <a:lvl3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3pPr>
            <a:lvl4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4pPr>
            <a:lvl5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5pPr>
            <a:lvl6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6pPr>
            <a:lvl7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7pPr>
            <a:lvl8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8pPr>
            <a:lvl9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B4232C"/>
                </a:solidFill>
                <a:latin typeface="Arial"/>
                <a:ea typeface="Arial"/>
                <a:cs typeface="Arial"/>
              </a:rPr>
              <a:t>V/Ω</a:t>
            </a:r>
          </a:p>
        </p:txBody>
      </p:sp>
      <p:sp>
        <p:nvSpPr>
          <p:cNvPr id="69" name="schematic-label-7">
            <a:extLst xmlns:a="http://schemas.openxmlformats.org/drawingml/2006/main">
              <a:ext uri="{FF2B5EF4-FFF2-40B4-BE49-F238E27FC236}">
                <a16:creationId xmlns:a16="http://schemas.microsoft.com/office/drawing/2014/main" id="{22840A58-29FE-4566-AFC4-4DE224FCA0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19350" y="3781425"/>
            <a:ext cx="4762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17252D"/>
                </a:solidFill>
                <a:latin typeface="Arial"/>
                <a:ea typeface="Arial"/>
                <a:cs typeface="Arial"/>
              </a:rPr>
              <a:t>COM</a:t>
            </a:r>
          </a:p>
        </p:txBody>
      </p:sp>
      <p:sp>
        <p:nvSpPr>
          <p:cNvPr id="70" name="schematic-wire-8">
            <a:extLst xmlns:a="http://schemas.openxmlformats.org/drawingml/2006/main">
              <a:ext uri="{FF2B5EF4-FFF2-40B4-BE49-F238E27FC236}">
                <a16:creationId xmlns:a16="http://schemas.microsoft.com/office/drawing/2014/main" id="{05D203F6-29F7-4FC2-9D8C-E216FE3CAC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2524125"/>
            <a:ext cx="3667125" cy="9525"/>
          </a:xfrm>
          <a:custGeom xmlns:a="http://schemas.openxmlformats.org/drawingml/2006/main">
            <a:pathLst>
              <a:path w="3667125" h="9525">
                <a:moveTo>
                  <a:pt x="0" y="0"/>
                </a:moveTo>
                <a:lnTo>
                  <a:pt x="3667125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1" name="schematic-wire-9">
            <a:extLst xmlns:a="http://schemas.openxmlformats.org/drawingml/2006/main">
              <a:ext uri="{FF2B5EF4-FFF2-40B4-BE49-F238E27FC236}">
                <a16:creationId xmlns:a16="http://schemas.microsoft.com/office/drawing/2014/main" id="{C64634E0-5DC6-467D-A5E7-66A182BD39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4286250"/>
            <a:ext cx="3667125" cy="9525"/>
          </a:xfrm>
          <a:custGeom xmlns:a="http://schemas.openxmlformats.org/drawingml/2006/main">
            <a:pathLst>
              <a:path w="3667125" h="9525">
                <a:moveTo>
                  <a:pt x="3667125" y="0"/>
                </a:moveTo>
                <a:lnTo>
                  <a:pt x="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2" name="schematic-node-10">
            <a:extLst xmlns:a="http://schemas.openxmlformats.org/drawingml/2006/main">
              <a:ext uri="{FF2B5EF4-FFF2-40B4-BE49-F238E27FC236}">
                <a16:creationId xmlns:a16="http://schemas.microsoft.com/office/drawing/2014/main" id="{235C8A87-89A0-42E3-89A1-1D720612F7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24955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73" name="schematic-node-11">
            <a:extLst xmlns:a="http://schemas.openxmlformats.org/drawingml/2006/main">
              <a:ext uri="{FF2B5EF4-FFF2-40B4-BE49-F238E27FC236}">
                <a16:creationId xmlns:a16="http://schemas.microsoft.com/office/drawing/2014/main" id="{BAD1DF1E-47B3-41FA-8724-186B1E87A0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425767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74" name="schematic-wire-12">
            <a:extLst xmlns:a="http://schemas.openxmlformats.org/drawingml/2006/main">
              <a:ext uri="{FF2B5EF4-FFF2-40B4-BE49-F238E27FC236}">
                <a16:creationId xmlns:a16="http://schemas.microsoft.com/office/drawing/2014/main" id="{BD00930B-FC6C-450B-92EC-4DEA20A091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38625" y="2524125"/>
            <a:ext cx="9525" cy="714375"/>
          </a:xfrm>
          <a:custGeom xmlns:a="http://schemas.openxmlformats.org/drawingml/2006/main">
            <a:pathLst>
              <a:path w="9525" h="714375">
                <a:moveTo>
                  <a:pt x="0" y="0"/>
                </a:moveTo>
                <a:lnTo>
                  <a:pt x="0" y="71437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5" name="schematic-wire-13">
            <a:extLst xmlns:a="http://schemas.openxmlformats.org/drawingml/2006/main">
              <a:ext uri="{FF2B5EF4-FFF2-40B4-BE49-F238E27FC236}">
                <a16:creationId xmlns:a16="http://schemas.microsoft.com/office/drawing/2014/main" id="{3A9BC393-6DE4-4AE1-8C27-CBAC91BBCE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81475" y="3238500"/>
            <a:ext cx="114300" cy="571500"/>
          </a:xfrm>
          <a:custGeom xmlns:a="http://schemas.openxmlformats.org/drawingml/2006/main">
            <a:pathLst>
              <a:path w="114300" h="571500">
                <a:moveTo>
                  <a:pt x="57150" y="0"/>
                </a:moveTo>
                <a:lnTo>
                  <a:pt x="0" y="35719"/>
                </a:lnTo>
                <a:lnTo>
                  <a:pt x="114300" y="107156"/>
                </a:lnTo>
                <a:lnTo>
                  <a:pt x="0" y="178594"/>
                </a:lnTo>
                <a:lnTo>
                  <a:pt x="114300" y="250031"/>
                </a:lnTo>
                <a:lnTo>
                  <a:pt x="0" y="321469"/>
                </a:lnTo>
                <a:lnTo>
                  <a:pt x="114300" y="392906"/>
                </a:lnTo>
                <a:lnTo>
                  <a:pt x="0" y="464344"/>
                </a:lnTo>
                <a:lnTo>
                  <a:pt x="114300" y="535781"/>
                </a:lnTo>
                <a:lnTo>
                  <a:pt x="57150" y="5715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6" name="schematic-label-14">
            <a:extLst xmlns:a="http://schemas.openxmlformats.org/drawingml/2006/main">
              <a:ext uri="{FF2B5EF4-FFF2-40B4-BE49-F238E27FC236}">
                <a16:creationId xmlns:a16="http://schemas.microsoft.com/office/drawing/2014/main" id="{CBF00031-A7B9-4AAA-859F-8714DC402B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71975" y="3333750"/>
            <a:ext cx="752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R1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77" name="schematic-wire-15">
            <a:extLst xmlns:a="http://schemas.openxmlformats.org/drawingml/2006/main">
              <a:ext uri="{FF2B5EF4-FFF2-40B4-BE49-F238E27FC236}">
                <a16:creationId xmlns:a16="http://schemas.microsoft.com/office/drawing/2014/main" id="{5F1BB782-1B91-4828-BB21-41CB303DE6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38625" y="3810000"/>
            <a:ext cx="9525" cy="476250"/>
          </a:xfrm>
          <a:custGeom xmlns:a="http://schemas.openxmlformats.org/drawingml/2006/main">
            <a:pathLst>
              <a:path w="9525" h="476250">
                <a:moveTo>
                  <a:pt x="0" y="0"/>
                </a:moveTo>
                <a:lnTo>
                  <a:pt x="0" y="4762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8" name="schematic-node-16">
            <a:extLst xmlns:a="http://schemas.openxmlformats.org/drawingml/2006/main">
              <a:ext uri="{FF2B5EF4-FFF2-40B4-BE49-F238E27FC236}">
                <a16:creationId xmlns:a16="http://schemas.microsoft.com/office/drawing/2014/main" id="{31502EAC-19B1-4387-8730-9E86D32A55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81625" y="24955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79" name="schematic-node-17">
            <a:extLst xmlns:a="http://schemas.openxmlformats.org/drawingml/2006/main">
              <a:ext uri="{FF2B5EF4-FFF2-40B4-BE49-F238E27FC236}">
                <a16:creationId xmlns:a16="http://schemas.microsoft.com/office/drawing/2014/main" id="{F5D82DBE-BC0C-4C2C-B8A5-AC84ABFA34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81625" y="425767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0" name="schematic-wire-18">
            <a:extLst xmlns:a="http://schemas.openxmlformats.org/drawingml/2006/main">
              <a:ext uri="{FF2B5EF4-FFF2-40B4-BE49-F238E27FC236}">
                <a16:creationId xmlns:a16="http://schemas.microsoft.com/office/drawing/2014/main" id="{782672B1-D96C-46B3-B7FE-1AD5A61ADA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10200" y="2524125"/>
            <a:ext cx="9525" cy="714375"/>
          </a:xfrm>
          <a:custGeom xmlns:a="http://schemas.openxmlformats.org/drawingml/2006/main">
            <a:pathLst>
              <a:path w="9525" h="714375">
                <a:moveTo>
                  <a:pt x="0" y="0"/>
                </a:moveTo>
                <a:lnTo>
                  <a:pt x="0" y="71437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1" name="schematic-wire-19">
            <a:extLst xmlns:a="http://schemas.openxmlformats.org/drawingml/2006/main">
              <a:ext uri="{FF2B5EF4-FFF2-40B4-BE49-F238E27FC236}">
                <a16:creationId xmlns:a16="http://schemas.microsoft.com/office/drawing/2014/main" id="{EF58A580-5DD5-41C1-90AB-D73EBF8A30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53050" y="3238500"/>
            <a:ext cx="114300" cy="571500"/>
          </a:xfrm>
          <a:custGeom xmlns:a="http://schemas.openxmlformats.org/drawingml/2006/main">
            <a:pathLst>
              <a:path w="114300" h="571500">
                <a:moveTo>
                  <a:pt x="57150" y="0"/>
                </a:moveTo>
                <a:lnTo>
                  <a:pt x="0" y="35719"/>
                </a:lnTo>
                <a:lnTo>
                  <a:pt x="114300" y="107156"/>
                </a:lnTo>
                <a:lnTo>
                  <a:pt x="0" y="178594"/>
                </a:lnTo>
                <a:lnTo>
                  <a:pt x="114300" y="250031"/>
                </a:lnTo>
                <a:lnTo>
                  <a:pt x="0" y="321469"/>
                </a:lnTo>
                <a:lnTo>
                  <a:pt x="114300" y="392906"/>
                </a:lnTo>
                <a:lnTo>
                  <a:pt x="0" y="464344"/>
                </a:lnTo>
                <a:lnTo>
                  <a:pt x="114300" y="535781"/>
                </a:lnTo>
                <a:lnTo>
                  <a:pt x="57150" y="5715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2" name="schematic-label-20">
            <a:extLst xmlns:a="http://schemas.openxmlformats.org/drawingml/2006/main">
              <a:ext uri="{FF2B5EF4-FFF2-40B4-BE49-F238E27FC236}">
                <a16:creationId xmlns:a16="http://schemas.microsoft.com/office/drawing/2014/main" id="{F6F13B19-7282-410F-9269-E04887DE5F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43550" y="3333750"/>
            <a:ext cx="752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R2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83" name="schematic-wire-21">
            <a:extLst xmlns:a="http://schemas.openxmlformats.org/drawingml/2006/main">
              <a:ext uri="{FF2B5EF4-FFF2-40B4-BE49-F238E27FC236}">
                <a16:creationId xmlns:a16="http://schemas.microsoft.com/office/drawing/2014/main" id="{BDA10C6C-60EA-4FE1-944B-D844ED8857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10200" y="3810000"/>
            <a:ext cx="9525" cy="476250"/>
          </a:xfrm>
          <a:custGeom xmlns:a="http://schemas.openxmlformats.org/drawingml/2006/main">
            <a:pathLst>
              <a:path w="9525" h="476250">
                <a:moveTo>
                  <a:pt x="0" y="0"/>
                </a:moveTo>
                <a:lnTo>
                  <a:pt x="0" y="4762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4" name="schematic-node-22">
            <a:extLst xmlns:a="http://schemas.openxmlformats.org/drawingml/2006/main">
              <a:ext uri="{FF2B5EF4-FFF2-40B4-BE49-F238E27FC236}">
                <a16:creationId xmlns:a16="http://schemas.microsoft.com/office/drawing/2014/main" id="{6249FBD8-066C-4877-8B66-15ED8280A2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43675" y="24955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5" name="schematic-node-23">
            <a:extLst xmlns:a="http://schemas.openxmlformats.org/drawingml/2006/main">
              <a:ext uri="{FF2B5EF4-FFF2-40B4-BE49-F238E27FC236}">
                <a16:creationId xmlns:a16="http://schemas.microsoft.com/office/drawing/2014/main" id="{FC8BAC1F-4AE7-4401-9953-B78A7423CE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43675" y="425767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6" name="schematic-wire-24">
            <a:extLst xmlns:a="http://schemas.openxmlformats.org/drawingml/2006/main">
              <a:ext uri="{FF2B5EF4-FFF2-40B4-BE49-F238E27FC236}">
                <a16:creationId xmlns:a16="http://schemas.microsoft.com/office/drawing/2014/main" id="{97EC425E-13E8-4E1F-B3BC-D09555C184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2524125"/>
            <a:ext cx="9525" cy="714375"/>
          </a:xfrm>
          <a:custGeom xmlns:a="http://schemas.openxmlformats.org/drawingml/2006/main">
            <a:pathLst>
              <a:path w="9525" h="714375">
                <a:moveTo>
                  <a:pt x="0" y="0"/>
                </a:moveTo>
                <a:lnTo>
                  <a:pt x="0" y="71437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7" name="schematic-wire-25">
            <a:extLst xmlns:a="http://schemas.openxmlformats.org/drawingml/2006/main">
              <a:ext uri="{FF2B5EF4-FFF2-40B4-BE49-F238E27FC236}">
                <a16:creationId xmlns:a16="http://schemas.microsoft.com/office/drawing/2014/main" id="{AE4B37E0-BB38-47E6-8CC4-886D9A4976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15100" y="3238500"/>
            <a:ext cx="114300" cy="571500"/>
          </a:xfrm>
          <a:custGeom xmlns:a="http://schemas.openxmlformats.org/drawingml/2006/main">
            <a:pathLst>
              <a:path w="114300" h="571500">
                <a:moveTo>
                  <a:pt x="57150" y="0"/>
                </a:moveTo>
                <a:lnTo>
                  <a:pt x="0" y="35719"/>
                </a:lnTo>
                <a:lnTo>
                  <a:pt x="114300" y="107156"/>
                </a:lnTo>
                <a:lnTo>
                  <a:pt x="0" y="178594"/>
                </a:lnTo>
                <a:lnTo>
                  <a:pt x="114300" y="250031"/>
                </a:lnTo>
                <a:lnTo>
                  <a:pt x="0" y="321469"/>
                </a:lnTo>
                <a:lnTo>
                  <a:pt x="114300" y="392906"/>
                </a:lnTo>
                <a:lnTo>
                  <a:pt x="0" y="464344"/>
                </a:lnTo>
                <a:lnTo>
                  <a:pt x="114300" y="535781"/>
                </a:lnTo>
                <a:lnTo>
                  <a:pt x="57150" y="5715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8" name="schematic-label-26">
            <a:extLst xmlns:a="http://schemas.openxmlformats.org/drawingml/2006/main">
              <a:ext uri="{FF2B5EF4-FFF2-40B4-BE49-F238E27FC236}">
                <a16:creationId xmlns:a16="http://schemas.microsoft.com/office/drawing/2014/main" id="{BF518172-9DE9-4A76-A7E2-B5C75D1F9E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05600" y="3333750"/>
            <a:ext cx="752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R3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89" name="schematic-wire-27">
            <a:extLst xmlns:a="http://schemas.openxmlformats.org/drawingml/2006/main">
              <a:ext uri="{FF2B5EF4-FFF2-40B4-BE49-F238E27FC236}">
                <a16:creationId xmlns:a16="http://schemas.microsoft.com/office/drawing/2014/main" id="{39E1305A-C6DC-4C93-8D06-3E83B26812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3810000"/>
            <a:ext cx="9525" cy="476250"/>
          </a:xfrm>
          <a:custGeom xmlns:a="http://schemas.openxmlformats.org/drawingml/2006/main">
            <a:pathLst>
              <a:path w="9525" h="476250">
                <a:moveTo>
                  <a:pt x="0" y="0"/>
                </a:moveTo>
                <a:lnTo>
                  <a:pt x="0" y="4762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slides/slide12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A6946B94-6596-4EA3-9B39-0F122E271B91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619cb53da0948a5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Isolated parallel resistance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37D091E5-6638-4E96-BB11-8CC76F6741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3     STEP 2 OF 4     BREADBOARD CHECK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53D3863C-618B-407F-9DC9-3BE2FBBC46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12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D9D4E8C1-913E-4018-BCF3-8FDA1305CC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12 of 27</a:t>
            </a:r>
          </a:p>
        </p:txBody>
      </p:sp>
      <p:pic>
        <p:nvPic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4EF5BDEA-947F-4907-9D8B-02E0C9ED4683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ea8bee6c42f40c7"/>
          <a:stretch xmlns:a="http://schemas.openxmlformats.org/drawingml/2006/main"/>
        </p:blipFill>
        <p:spPr>
          <a:xfrm xmlns:a="http://schemas.openxmlformats.org/drawingml/2006/main">
            <a:off x="2286000" y="2096587"/>
            <a:ext cx="5286375" cy="2617201"/>
          </a:xfrm>
          <a:prstGeom xmlns:a="http://schemas.openxmlformats.org/drawingml/2006/main" prst="rect">
            <a:avLst/>
          </a:prstGeom>
        </p:spPr>
      </p:pic>
      <p:sp>
        <p:nvSpPr>
          <p:cNvPr id="53" name="ch05-caption">
            <a:extLst xmlns:a="http://schemas.openxmlformats.org/drawingml/2006/main">
              <a:ext uri="{FF2B5EF4-FFF2-40B4-BE49-F238E27FC236}">
                <a16:creationId xmlns:a16="http://schemas.microsoft.com/office/drawing/2014/main" id="{6958BACA-6955-49FC-B59E-BD51358CD2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4895850"/>
            <a:ext cx="528637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088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The pack is completely isolated. The ohmmeter spans the parallel network.</a:t>
            </a:r>
          </a:p>
        </p:txBody>
      </p:sp>
      <p:sp>
        <p:nvSpPr>
          <p:cNvPr id="54" name="ch05-label-0">
            <a:extLst xmlns:a="http://schemas.openxmlformats.org/drawingml/2006/main">
              <a:ext uri="{FF2B5EF4-FFF2-40B4-BE49-F238E27FC236}">
                <a16:creationId xmlns:a16="http://schemas.microsoft.com/office/drawing/2014/main" id="{54CF017E-F762-4198-92CE-13D02342C8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180975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SOURCE REMOVED</a:t>
            </a:r>
          </a:p>
        </p:txBody>
      </p:sp>
      <p:sp>
        <p:nvSpPr>
          <p:cNvPr id="55" name="ch05-body-0">
            <a:extLst xmlns:a="http://schemas.openxmlformats.org/drawingml/2006/main">
              <a:ext uri="{FF2B5EF4-FFF2-40B4-BE49-F238E27FC236}">
                <a16:creationId xmlns:a16="http://schemas.microsoft.com/office/drawing/2014/main" id="{123EB65A-3FFC-48C1-8E10-3D8E54DDDD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07645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Disconnect both pack leads from the circuit. Keep all three parallel branches.</a:t>
            </a:r>
          </a:p>
        </p:txBody>
      </p:sp>
      <p:sp>
        <p:nvSpPr>
          <p:cNvPr id="56" name="ch05-label-1">
            <a:extLst xmlns:a="http://schemas.openxmlformats.org/drawingml/2006/main">
              <a:ext uri="{FF2B5EF4-FFF2-40B4-BE49-F238E27FC236}">
                <a16:creationId xmlns:a16="http://schemas.microsoft.com/office/drawing/2014/main" id="{95571129-1935-40C5-855B-4C47D74925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905125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METER SETUP</a:t>
            </a:r>
          </a:p>
        </p:txBody>
      </p:sp>
      <p:sp>
        <p:nvSpPr>
          <p:cNvPr id="57" name="ch05-body-1">
            <a:extLst xmlns:a="http://schemas.openxmlformats.org/drawingml/2006/main">
              <a:ext uri="{FF2B5EF4-FFF2-40B4-BE49-F238E27FC236}">
                <a16:creationId xmlns:a16="http://schemas.microsoft.com/office/drawing/2014/main" id="{2F7708F4-D903-4E73-BD84-6F261AA0B4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3171825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Put red in V/Ω and black in COM. Select Ω.</a:t>
            </a:r>
          </a:p>
        </p:txBody>
      </p:sp>
      <p:sp>
        <p:nvSpPr>
          <p:cNvPr id="58" name="ch05-label-2">
            <a:extLst xmlns:a="http://schemas.openxmlformats.org/drawingml/2006/main">
              <a:ext uri="{FF2B5EF4-FFF2-40B4-BE49-F238E27FC236}">
                <a16:creationId xmlns:a16="http://schemas.microsoft.com/office/drawing/2014/main" id="{14713D98-56E9-47EC-AEE3-27736E6AB3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00050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MEASURE THE NETWORK</a:t>
            </a:r>
          </a:p>
        </p:txBody>
      </p:sp>
      <p:sp>
        <p:nvSpPr>
          <p:cNvPr id="59" name="ch05-body-2">
            <a:extLst xmlns:a="http://schemas.openxmlformats.org/drawingml/2006/main">
              <a:ext uri="{FF2B5EF4-FFF2-40B4-BE49-F238E27FC236}">
                <a16:creationId xmlns:a16="http://schemas.microsoft.com/office/drawing/2014/main" id="{F8847DBB-F557-4525-A041-3B2C81FFDA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26720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ns0:p xmlns:ns0="http://schemas.openxmlformats.org/drawingml/2006/main">
            <ns0:pPr>
              <ns0:buNone/>
              <ns0:defRPr sz="1575" b="0">
                <ns0:solidFill>
                  <ns0:srgbClr val="FFFFFF"/>
                </ns0:solidFill>
                <ns0:latin typeface="Arial"/>
                <ns0:ea typeface="Arial"/>
                <ns0:cs typeface="Arial"/>
              </ns0:defRPr>
            </ns0:pPr>
            <ns0:r>
              <ns0:rPr sz="1575" b="0">
                <ns0:solidFill>
                  <ns0:srgbClr val="FFFFFF"/>
                </ns0:solidFill>
                <ns0:latin typeface="Arial"/>
                <ns0:ea typeface="Arial"/>
                <ns0:cs typeface="Arial"/>
              </ns0:rPr>
              <ns0:t>Predict Rt for three branches. Probe the common + and − nodes, then record Ω.</ns0:t>
            </ns0:r>
          </ns0:p>
        </p:txBody>
      </p:sp>
      <p:sp>
        <p:nvSpPr>
          <p:cNvPr id="60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9418C32B-1FC5-4399-8E68-182D27DF14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61" name="ch05-check">
            <a:extLst xmlns:a="http://schemas.openxmlformats.org/drawingml/2006/main">
              <a:ext uri="{FF2B5EF4-FFF2-40B4-BE49-F238E27FC236}">
                <a16:creationId xmlns:a16="http://schemas.microsoft.com/office/drawing/2014/main" id="{C5C27EC8-3009-4779-879E-52B8614562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Use Ω mode only on an unpowered circuit with the source disconnected.</a:t>
            </a:r>
          </a:p>
        </p:txBody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slides/slide13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81DC7559-2D04-4DAC-8A25-AA38F0A0490C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713dc2595e4425b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One, two and three branches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70E82601-59FC-4B60-B93B-99C8061B8F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3     STEP 3 OF 4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D7C4083D-B5E3-4F80-BED0-3903D8113D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13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0F54207C-3150-40DC-B1F7-351FEBA36D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13 of 27</a:t>
            </a:r>
          </a:p>
        </p:txBody>
      </p:sp>
      <p:sp>
        <p:nvSpPr>
          <p:cNvPr id="52" name="ch05-label-0">
            <a:extLst xmlns:a="http://schemas.openxmlformats.org/drawingml/2006/main">
              <a:ext uri="{FF2B5EF4-FFF2-40B4-BE49-F238E27FC236}">
                <a16:creationId xmlns:a16="http://schemas.microsoft.com/office/drawing/2014/main" id="{A08BB50B-2CDF-4C8B-8198-531F19372C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1809750"/>
            <a:ext cx="84772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ONE BRANCH</a:t>
            </a:r>
          </a:p>
        </p:txBody>
      </p:sp>
      <p:sp>
        <p:nvSpPr>
          <p:cNvPr id="53" name="ch05-body-0">
            <a:extLst xmlns:a="http://schemas.openxmlformats.org/drawingml/2006/main">
              <a:ext uri="{FF2B5EF4-FFF2-40B4-BE49-F238E27FC236}">
                <a16:creationId xmlns:a16="http://schemas.microsoft.com/office/drawing/2014/main" id="{DFF20EEF-1757-46B3-93B2-4D16252CA2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2143125"/>
            <a:ext cx="8524875" cy="5810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8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Keep the source disconnected. Remove the blue R2 and orange R3 positive feeds. Measure Ω.</a:t>
            </a:r>
          </a:p>
        </p:txBody>
      </p:sp>
      <p:sp>
        <p:nvSpPr>
          <p:cNvPr id="54" name="ch05-label-1">
            <a:extLst xmlns:a="http://schemas.openxmlformats.org/drawingml/2006/main">
              <a:ext uri="{FF2B5EF4-FFF2-40B4-BE49-F238E27FC236}">
                <a16:creationId xmlns:a16="http://schemas.microsoft.com/office/drawing/2014/main" id="{78F2F406-82CA-4541-A843-51908C49F9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2905125"/>
            <a:ext cx="84772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TWO BRANCHES</a:t>
            </a:r>
          </a:p>
        </p:txBody>
      </p:sp>
      <p:sp>
        <p:nvSpPr>
          <p:cNvPr id="55" name="ch05-body-1">
            <a:extLst xmlns:a="http://schemas.openxmlformats.org/drawingml/2006/main">
              <a:ext uri="{FF2B5EF4-FFF2-40B4-BE49-F238E27FC236}">
                <a16:creationId xmlns:a16="http://schemas.microsoft.com/office/drawing/2014/main" id="{07ED2A40-8317-4476-8D0B-60B4C8B2C4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3238500"/>
            <a:ext cx="8524875" cy="5810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8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Restore the blue R2 feed. Leave the orange R3 feed open. Measure Ω at the same two nodes.</a:t>
            </a:r>
          </a:p>
        </p:txBody>
      </p:sp>
      <p:sp>
        <p:nvSpPr>
          <p:cNvPr id="56" name="ch05-label-2">
            <a:extLst xmlns:a="http://schemas.openxmlformats.org/drawingml/2006/main">
              <a:ext uri="{FF2B5EF4-FFF2-40B4-BE49-F238E27FC236}">
                <a16:creationId xmlns:a16="http://schemas.microsoft.com/office/drawing/2014/main" id="{5583D00F-7F9F-4739-A287-DAAC12033A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4000500"/>
            <a:ext cx="84772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THREE BRANCHES</a:t>
            </a:r>
          </a:p>
        </p:txBody>
      </p:sp>
      <p:sp>
        <p:nvSpPr>
          <p:cNvPr id="57" name="ch05-body-2">
            <a:extLst xmlns:a="http://schemas.openxmlformats.org/drawingml/2006/main">
              <a:ext uri="{FF2B5EF4-FFF2-40B4-BE49-F238E27FC236}">
                <a16:creationId xmlns:a16="http://schemas.microsoft.com/office/drawing/2014/main" id="{56F2609F-3498-48D1-B6AB-780243844C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4333875"/>
            <a:ext cx="8524875" cy="5810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8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Restore the orange R3 feed. Measure Ω again. Calculate predictions using your resistor readings.</a:t>
            </a:r>
          </a:p>
        </p:txBody>
      </p:sp>
      <p:sp>
        <p:nvSpPr>
          <p:cNvPr id="58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01E1C961-4749-4BA3-B11D-99414329FF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59" name="ch05-check">
            <a:extLst xmlns:a="http://schemas.openxmlformats.org/drawingml/2006/main">
              <a:ext uri="{FF2B5EF4-FFF2-40B4-BE49-F238E27FC236}">
                <a16:creationId xmlns:a16="http://schemas.microsoft.com/office/drawing/2014/main" id="{E3FB5877-4D29-40B2-998C-9BEF18CC5A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ns0:p xmlns:ns0="http://schemas.openxmlformats.org/drawingml/2006/main">
            <ns0:pPr>
              <ns0:buNone/>
              <ns0:defRPr sz="1500" b="0">
                <ns0:solidFill>
                  <ns0:srgbClr val="FFF2A8"/>
                </ns0:solidFill>
                <ns0:latin typeface="Arial"/>
                <ns0:ea typeface="Arial"/>
                <ns0:cs typeface="Arial"/>
              </ns0:defRPr>
            </ns0:pPr>
            <ns0:r>
              <ns0:rPr sz="1500" b="0">
                <ns0:solidFill>
                  <ns0:srgbClr val="FFF2A8"/>
                </ns0:solidFill>
                <ns0:latin typeface="Arial"/>
                <ns0:ea typeface="Arial"/>
                <ns0:cs typeface="Arial"/>
              </ns0:rPr>
              <ns0:t>Predict each network first. Keep all returns connected and the pack disconnected.</ns0:t>
            </ns0:r>
          </ns0:p>
        </p:txBody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slides/slide14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2722EFB2-8BE5-45F9-A49B-1A6E5011ABA1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63498312d574d4f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Parallel resistance results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91BDBB6F-832F-41CC-8111-243EB8CB31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3     STEP 4 OF 4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86B96ABD-1912-4832-AD23-688CB25BB7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14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BB904ECB-D14E-4000-B379-9120C6EBB9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14 of 27</a:t>
            </a:r>
          </a:p>
        </p:txBody>
      </p:sp>
      <p:sp>
        <p:nvSpPr>
          <p:cNvPr id="52" name="ch05-table-prompt">
            <a:extLst xmlns:a="http://schemas.openxmlformats.org/drawingml/2006/main">
              <a:ext uri="{FF2B5EF4-FFF2-40B4-BE49-F238E27FC236}">
                <a16:creationId xmlns:a16="http://schemas.microsoft.com/office/drawing/2014/main" id="{BB7455E5-5EA8-47A2-B5D4-36E1E4B14B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1790700"/>
            <a:ext cx="857250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Copy the table. Use Rt = 1 ÷ (1/R1 + 1/R2 + …) for the connected branches.</a:t>
            </a:r>
          </a:p>
        </p:txBody>
      </p:sp>
      <p:graphicFrame>
        <p:nvGraphicFrame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ED8C12E7-7EB3-4D9D-9F26-6543520AD6F7}"/>
              </a:ext>
            </a:extLst>
          </p:cNvPr>
          <p:cNvGraphicFramePr/>
          <p:nvPr/>
        </p:nvGraphicFramePr>
        <p:xfrm>
          <a:off xmlns:a="http://schemas.openxmlformats.org/drawingml/2006/main" x="2286000" y="2428875"/>
          <a:ext xmlns:a="http://schemas.openxmlformats.org/drawingml/2006/main" cx="8572500" cy="2190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2857500"/>
                <a:gridCol w="2857500"/>
                <a:gridCol w="2857500"/>
              </a:tblGrid>
              <a:tr h="547688"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F1C40F"/>
                          </a:solidFill>
                          <a:latin typeface="Arial"/>
                          <a:ea typeface="Arial"/>
                          <a:cs typeface="Arial"/>
                        </a:rPr>
                        <a:t>CONNECTED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T w="9525">
                      <a:solidFill>
                        <a:srgbClr val="001923"/>
                      </a:solidFill>
                      <a:prstDash val="solid"/>
                    </a:lnT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830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F1C40F"/>
                          </a:solidFill>
                          <a:latin typeface="Arial"/>
                          <a:ea typeface="Arial"/>
                          <a:cs typeface="Arial"/>
                        </a:rPr>
                        <a:t>PREDICT (Ω)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T w="9525">
                      <a:solidFill>
                        <a:srgbClr val="001923"/>
                      </a:solidFill>
                      <a:prstDash val="solid"/>
                    </a:lnT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830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F1C40F"/>
                          </a:solidFill>
                          <a:latin typeface="Arial"/>
                          <a:ea typeface="Arial"/>
                          <a:cs typeface="Arial"/>
                        </a:rPr>
                        <a:t>MEASURE (Ω)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T w="9525">
                      <a:solidFill>
                        <a:srgbClr val="001923"/>
                      </a:solidFill>
                      <a:prstDash val="solid"/>
                    </a:lnT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83040"/>
                    </a:solidFill>
                  </a:tcPr>
                </a:tc>
              </a:tr>
              <a:tr h="547688"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R1 only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R1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reading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</a:tr>
              <a:tr h="547688"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R1 and R2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calculation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reading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</a:tr>
              <a:tr h="547688"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R1, R2 and R3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calculation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reading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</a:tr>
            </a:tbl>
          </a:graphicData>
        </a:graphic>
      </p:graphicFrame>
      <p:sp>
        <p:nvSpPr>
          <p:cNvPr id="54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7A27FE8D-1689-47C8-9EFD-91729F57DA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55" name="ch05-check">
            <a:extLst xmlns:a="http://schemas.openxmlformats.org/drawingml/2006/main">
              <a:ext uri="{FF2B5EF4-FFF2-40B4-BE49-F238E27FC236}">
                <a16:creationId xmlns:a16="http://schemas.microsoft.com/office/drawing/2014/main" id="{D4D74D53-86AD-491B-9CF8-0D8BF503CD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What happens to total resistance as you add a parallel path?</a:t>
            </a:r>
          </a:p>
        </p:txBody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slides/slide15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1BB685FD-EC88-4477-932E-F3B50E50258C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8e0d59e8cb24944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Two unequal branches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1B4BBFAB-DFA9-461A-8CA3-A0E0DE6945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4     STEP 1 OF 5     SCHEMATIC FIRST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55FD26AD-AA37-489D-B350-966C4781B5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15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6DAD1B48-75B9-4395-B647-76606069CC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15 of 27</a:t>
            </a:r>
          </a:p>
        </p:txBody>
      </p:sp>
      <p:sp>
        <p:nvSpPr>
          <p:cNvPr id="53" name="ch05-caption">
            <a:extLst xmlns:a="http://schemas.openxmlformats.org/drawingml/2006/main">
              <a:ext uri="{FF2B5EF4-FFF2-40B4-BE49-F238E27FC236}">
                <a16:creationId xmlns:a16="http://schemas.microsoft.com/office/drawing/2014/main" id="{2212D8F1-1DB2-4E3B-9ABC-C48F22BCDE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4895850"/>
            <a:ext cx="528637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088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Schematic first. Try the connections before opening the next breadboard view.</a:t>
            </a:r>
          </a:p>
        </p:txBody>
      </p:sp>
      <p:sp>
        <p:nvSpPr>
          <p:cNvPr id="54" name="ch05-label-0">
            <a:extLst xmlns:a="http://schemas.openxmlformats.org/drawingml/2006/main">
              <a:ext uri="{FF2B5EF4-FFF2-40B4-BE49-F238E27FC236}">
                <a16:creationId xmlns:a16="http://schemas.microsoft.com/office/drawing/2014/main" id="{4CBFDF3E-5BD4-42CF-AB3A-DCF3AC84F6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180975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POWER OFF</a:t>
            </a:r>
          </a:p>
        </p:txBody>
      </p:sp>
      <p:sp>
        <p:nvSpPr>
          <p:cNvPr id="55" name="ch05-body-0">
            <a:extLst xmlns:a="http://schemas.openxmlformats.org/drawingml/2006/main">
              <a:ext uri="{FF2B5EF4-FFF2-40B4-BE49-F238E27FC236}">
                <a16:creationId xmlns:a16="http://schemas.microsoft.com/office/drawing/2014/main" id="{30D417B9-50AE-4BC8-9E39-D025A2A43E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07645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Branch A uses R1 alone. Branch B uses R2 and R3 in series.</a:t>
            </a:r>
          </a:p>
        </p:txBody>
      </p:sp>
      <p:sp>
        <p:nvSpPr>
          <p:cNvPr id="56" name="ch05-label-1">
            <a:extLst xmlns:a="http://schemas.openxmlformats.org/drawingml/2006/main">
              <a:ext uri="{FF2B5EF4-FFF2-40B4-BE49-F238E27FC236}">
                <a16:creationId xmlns:a16="http://schemas.microsoft.com/office/drawing/2014/main" id="{AB11383C-5BB1-487F-AA2B-C4468E0C55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905125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TWO COMMON NODES</a:t>
            </a:r>
          </a:p>
        </p:txBody>
      </p:sp>
      <p:sp>
        <p:nvSpPr>
          <p:cNvPr id="57" name="ch05-body-1">
            <a:extLst xmlns:a="http://schemas.openxmlformats.org/drawingml/2006/main">
              <a:ext uri="{FF2B5EF4-FFF2-40B4-BE49-F238E27FC236}">
                <a16:creationId xmlns:a16="http://schemas.microsoft.com/office/drawing/2014/main" id="{C1C88737-E58A-496F-9BB1-80B779E527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3171825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Connect the whole of each branch between source positive and negative.</a:t>
            </a:r>
          </a:p>
        </p:txBody>
      </p:sp>
      <p:sp>
        <p:nvSpPr>
          <p:cNvPr id="58" name="ch05-label-2">
            <a:extLst xmlns:a="http://schemas.openxmlformats.org/drawingml/2006/main">
              <a:ext uri="{FF2B5EF4-FFF2-40B4-BE49-F238E27FC236}">
                <a16:creationId xmlns:a16="http://schemas.microsoft.com/office/drawing/2014/main" id="{3CBE2912-F8A2-4083-93D6-837A0E5C2A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00050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PATH CHECK</a:t>
            </a:r>
          </a:p>
        </p:txBody>
      </p:sp>
      <p:sp>
        <p:nvSpPr>
          <p:cNvPr id="59" name="ch05-body-2">
            <a:extLst xmlns:a="http://schemas.openxmlformats.org/drawingml/2006/main">
              <a:ext uri="{FF2B5EF4-FFF2-40B4-BE49-F238E27FC236}">
                <a16:creationId xmlns:a16="http://schemas.microsoft.com/office/drawing/2014/main" id="{C4449E13-353D-429E-B7DC-9B341F9A1A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26720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Keep only two complete branches. Ask for a wiring check before power.</a:t>
            </a:r>
          </a:p>
        </p:txBody>
      </p:sp>
      <p:sp>
        <p:nvSpPr>
          <p:cNvPr id="60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EFBE3787-7B4C-402F-AD42-266560379C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61" name="ch05-check">
            <a:extLst xmlns:a="http://schemas.openxmlformats.org/drawingml/2006/main">
              <a:ext uri="{FF2B5EF4-FFF2-40B4-BE49-F238E27FC236}">
                <a16:creationId xmlns:a16="http://schemas.microsoft.com/office/drawing/2014/main" id="{2CB7DAC3-B248-43E0-A50E-DAEDDE5CD0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ns0:p xmlns:ns0="http://schemas.openxmlformats.org/drawingml/2006/main">
            <ns0:pPr>
              <ns0:buNone/>
              <ns0:defRPr sz="1500" b="0">
                <ns0:solidFill>
                  <ns0:srgbClr val="FFF2A8"/>
                </ns0:solidFill>
                <ns0:latin typeface="Arial"/>
                <ns0:ea typeface="Arial"/>
                <ns0:cs typeface="Arial"/>
              </ns0:defRPr>
            </ns0:pPr>
            <ns0:r>
              <ns0:rPr sz="1500" b="0">
                <ns0:solidFill>
                  <ns0:srgbClr val="FFF2A8"/>
                </ns0:solidFill>
                <ns0:latin typeface="Arial"/>
                <ns0:ea typeface="Arial"/>
                <ns0:cs typeface="Arial"/>
              </ns0:rPr>
              <ns0:t>Predict branch currents first. Try the schematic, then compare the next breadboard view.</ns0:t>
            </ns0:r>
          </ns0:p>
        </p:txBody>
      </p:sp>
      <p:sp>
        <p:nvSpPr>
          <p:cNvPr id="62" name="schematic-panel">
            <a:extLst xmlns:a="http://schemas.openxmlformats.org/drawingml/2006/main">
              <a:ext uri="{FF2B5EF4-FFF2-40B4-BE49-F238E27FC236}">
                <a16:creationId xmlns:a16="http://schemas.microsoft.com/office/drawing/2014/main" id="{E71F0143-D015-4F4F-8C61-FF77C62F2E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1952625"/>
            <a:ext cx="5286375" cy="2905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sp>
        <p:nvSpPr>
          <p:cNvPr id="63" name="schematic-wire-1">
            <a:extLst xmlns:a="http://schemas.openxmlformats.org/drawingml/2006/main">
              <a:ext uri="{FF2B5EF4-FFF2-40B4-BE49-F238E27FC236}">
                <a16:creationId xmlns:a16="http://schemas.microsoft.com/office/drawing/2014/main" id="{EADF6F07-7106-421A-A8FB-13DA92B8A7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2524125"/>
            <a:ext cx="9525" cy="690563"/>
          </a:xfrm>
          <a:custGeom xmlns:a="http://schemas.openxmlformats.org/drawingml/2006/main">
            <a:pathLst>
              <a:path w="9525" h="690563">
                <a:moveTo>
                  <a:pt x="0" y="0"/>
                </a:moveTo>
                <a:lnTo>
                  <a:pt x="0" y="690563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4" name="schematic-wire-2">
            <a:extLst xmlns:a="http://schemas.openxmlformats.org/drawingml/2006/main">
              <a:ext uri="{FF2B5EF4-FFF2-40B4-BE49-F238E27FC236}">
                <a16:creationId xmlns:a16="http://schemas.microsoft.com/office/drawing/2014/main" id="{B8A04515-305A-47F6-A3FB-47839C1683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214688"/>
            <a:ext cx="361950" cy="9525"/>
          </a:xfrm>
          <a:custGeom xmlns:a="http://schemas.openxmlformats.org/drawingml/2006/main">
            <a:pathLst>
              <a:path w="361950" h="9525">
                <a:moveTo>
                  <a:pt x="0" y="0"/>
                </a:moveTo>
                <a:lnTo>
                  <a:pt x="36195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5" name="schematic-wire-3">
            <a:extLst xmlns:a="http://schemas.openxmlformats.org/drawingml/2006/main">
              <a:ext uri="{FF2B5EF4-FFF2-40B4-BE49-F238E27FC236}">
                <a16:creationId xmlns:a16="http://schemas.microsoft.com/office/drawing/2014/main" id="{83A27984-A2C1-43CC-A4C6-D0133D8003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09875" y="3319463"/>
            <a:ext cx="190500" cy="9525"/>
          </a:xfrm>
          <a:custGeom xmlns:a="http://schemas.openxmlformats.org/drawingml/2006/main">
            <a:pathLst>
              <a:path w="190500" h="9525">
                <a:moveTo>
                  <a:pt x="0" y="0"/>
                </a:moveTo>
                <a:lnTo>
                  <a:pt x="19050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6" name="schematic-wire-4">
            <a:extLst xmlns:a="http://schemas.openxmlformats.org/drawingml/2006/main">
              <a:ext uri="{FF2B5EF4-FFF2-40B4-BE49-F238E27FC236}">
                <a16:creationId xmlns:a16="http://schemas.microsoft.com/office/drawing/2014/main" id="{EE645DB7-746E-4A1D-84B1-FDADA521E8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3319463"/>
            <a:ext cx="9525" cy="133350"/>
          </a:xfrm>
          <a:custGeom xmlns:a="http://schemas.openxmlformats.org/drawingml/2006/main">
            <a:pathLst>
              <a:path w="9525" h="133350">
                <a:moveTo>
                  <a:pt x="0" y="0"/>
                </a:moveTo>
                <a:lnTo>
                  <a:pt x="0" y="1333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7" name="schematic-wire-5">
            <a:extLst xmlns:a="http://schemas.openxmlformats.org/drawingml/2006/main">
              <a:ext uri="{FF2B5EF4-FFF2-40B4-BE49-F238E27FC236}">
                <a16:creationId xmlns:a16="http://schemas.microsoft.com/office/drawing/2014/main" id="{C01C8AA8-7882-43B9-9C62-8625D1B2E5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452813"/>
            <a:ext cx="361950" cy="9525"/>
          </a:xfrm>
          <a:custGeom xmlns:a="http://schemas.openxmlformats.org/drawingml/2006/main">
            <a:pathLst>
              <a:path w="361950" h="9525">
                <a:moveTo>
                  <a:pt x="0" y="0"/>
                </a:moveTo>
                <a:lnTo>
                  <a:pt x="36195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8" name="schematic-wire-6">
            <a:extLst xmlns:a="http://schemas.openxmlformats.org/drawingml/2006/main">
              <a:ext uri="{FF2B5EF4-FFF2-40B4-BE49-F238E27FC236}">
                <a16:creationId xmlns:a16="http://schemas.microsoft.com/office/drawing/2014/main" id="{E70DE9F4-9613-441F-B44F-8F7B3B4339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09875" y="3557588"/>
            <a:ext cx="190500" cy="9525"/>
          </a:xfrm>
          <a:custGeom xmlns:a="http://schemas.openxmlformats.org/drawingml/2006/main">
            <a:pathLst>
              <a:path w="190500" h="9525">
                <a:moveTo>
                  <a:pt x="0" y="0"/>
                </a:moveTo>
                <a:lnTo>
                  <a:pt x="19050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9" name="schematic-wire-7">
            <a:extLst xmlns:a="http://schemas.openxmlformats.org/drawingml/2006/main">
              <a:ext uri="{FF2B5EF4-FFF2-40B4-BE49-F238E27FC236}">
                <a16:creationId xmlns:a16="http://schemas.microsoft.com/office/drawing/2014/main" id="{1B88CEE2-4F3E-4248-A73B-C4074C2C2A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3557588"/>
            <a:ext cx="9525" cy="728663"/>
          </a:xfrm>
          <a:custGeom xmlns:a="http://schemas.openxmlformats.org/drawingml/2006/main">
            <a:pathLst>
              <a:path w="9525" h="728663">
                <a:moveTo>
                  <a:pt x="0" y="0"/>
                </a:moveTo>
                <a:lnTo>
                  <a:pt x="0" y="728663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0" name="schematic-label-8">
            <a:extLst xmlns:a="http://schemas.openxmlformats.org/drawingml/2006/main">
              <a:ext uri="{FF2B5EF4-FFF2-40B4-BE49-F238E27FC236}">
                <a16:creationId xmlns:a16="http://schemas.microsoft.com/office/drawing/2014/main" id="{602B3C25-B2BC-4EA7-A6E3-7D227F9057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81275" y="3043238"/>
            <a:ext cx="190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defPPr>
            <a:lvl1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1pPr>
            <a:lvl2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2pPr>
            <a:lvl3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3pPr>
            <a:lvl4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4pPr>
            <a:lvl5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5pPr>
            <a:lvl6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6pPr>
            <a:lvl7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7pPr>
            <a:lvl8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8pPr>
            <a:lvl9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pPr>
            <a:r>
              <a:rPr sz="1500" b="1">
                <a:solidFill>
                  <a:srgbClr val="B4232C"/>
                </a:solidFill>
                <a:latin typeface="Arial"/>
                <a:ea typeface="Arial"/>
                <a:cs typeface="Arial"/>
              </a:rPr>
              <a:t>+</a:t>
            </a:r>
          </a:p>
        </p:txBody>
      </p:sp>
      <p:sp>
        <p:nvSpPr>
          <p:cNvPr id="71" name="schematic-label-9">
            <a:extLst xmlns:a="http://schemas.openxmlformats.org/drawingml/2006/main">
              <a:ext uri="{FF2B5EF4-FFF2-40B4-BE49-F238E27FC236}">
                <a16:creationId xmlns:a16="http://schemas.microsoft.com/office/drawing/2014/main" id="{3E04352A-9694-4B06-B25B-ADE3E4777A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81275" y="3519488"/>
            <a:ext cx="190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5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−</a:t>
            </a:r>
          </a:p>
        </p:txBody>
      </p:sp>
      <p:sp>
        <p:nvSpPr>
          <p:cNvPr id="72" name="schematic-label-10">
            <a:extLst xmlns:a="http://schemas.openxmlformats.org/drawingml/2006/main">
              <a:ext uri="{FF2B5EF4-FFF2-40B4-BE49-F238E27FC236}">
                <a16:creationId xmlns:a16="http://schemas.microsoft.com/office/drawing/2014/main" id="{F2FD4F4B-56CE-4C8D-8FDF-EC4C360BC1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143250" y="3195638"/>
            <a:ext cx="809625" cy="638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B1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3 V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2×AAA</a:t>
            </a:r>
          </a:p>
        </p:txBody>
      </p:sp>
      <p:sp>
        <p:nvSpPr>
          <p:cNvPr id="73" name="schematic-wire-11">
            <a:extLst xmlns:a="http://schemas.openxmlformats.org/drawingml/2006/main">
              <a:ext uri="{FF2B5EF4-FFF2-40B4-BE49-F238E27FC236}">
                <a16:creationId xmlns:a16="http://schemas.microsoft.com/office/drawing/2014/main" id="{15521E36-734C-4BC9-A951-BCBFD61952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2524125"/>
            <a:ext cx="3286125" cy="9525"/>
          </a:xfrm>
          <a:custGeom xmlns:a="http://schemas.openxmlformats.org/drawingml/2006/main">
            <a:pathLst>
              <a:path w="3286125" h="9525">
                <a:moveTo>
                  <a:pt x="0" y="0"/>
                </a:moveTo>
                <a:lnTo>
                  <a:pt x="3286125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4" name="schematic-wire-12">
            <a:extLst xmlns:a="http://schemas.openxmlformats.org/drawingml/2006/main">
              <a:ext uri="{FF2B5EF4-FFF2-40B4-BE49-F238E27FC236}">
                <a16:creationId xmlns:a16="http://schemas.microsoft.com/office/drawing/2014/main" id="{883349DE-EAF9-45DB-B741-644F720525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4286250"/>
            <a:ext cx="3286125" cy="9525"/>
          </a:xfrm>
          <a:custGeom xmlns:a="http://schemas.openxmlformats.org/drawingml/2006/main">
            <a:pathLst>
              <a:path w="3286125" h="9525">
                <a:moveTo>
                  <a:pt x="3286125" y="0"/>
                </a:moveTo>
                <a:lnTo>
                  <a:pt x="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5" name="schematic-node-13">
            <a:extLst xmlns:a="http://schemas.openxmlformats.org/drawingml/2006/main">
              <a:ext uri="{FF2B5EF4-FFF2-40B4-BE49-F238E27FC236}">
                <a16:creationId xmlns:a16="http://schemas.microsoft.com/office/drawing/2014/main" id="{5E6AC683-A60C-4BF7-B586-06A6EAF5E0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3425" y="24955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76" name="schematic-node-14">
            <a:extLst xmlns:a="http://schemas.openxmlformats.org/drawingml/2006/main">
              <a:ext uri="{FF2B5EF4-FFF2-40B4-BE49-F238E27FC236}">
                <a16:creationId xmlns:a16="http://schemas.microsoft.com/office/drawing/2014/main" id="{AE4CE9A6-7D56-4FAA-93F3-DED60D0639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3425" y="425767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77" name="schematic-wire-15">
            <a:extLst xmlns:a="http://schemas.openxmlformats.org/drawingml/2006/main">
              <a:ext uri="{FF2B5EF4-FFF2-40B4-BE49-F238E27FC236}">
                <a16:creationId xmlns:a16="http://schemas.microsoft.com/office/drawing/2014/main" id="{31FD6000-7169-4781-8EBD-963CD56DB6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0" y="2524125"/>
            <a:ext cx="9525" cy="714375"/>
          </a:xfrm>
          <a:custGeom xmlns:a="http://schemas.openxmlformats.org/drawingml/2006/main">
            <a:pathLst>
              <a:path w="9525" h="714375">
                <a:moveTo>
                  <a:pt x="0" y="0"/>
                </a:moveTo>
                <a:lnTo>
                  <a:pt x="0" y="71437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8" name="schematic-wire-16">
            <a:extLst xmlns:a="http://schemas.openxmlformats.org/drawingml/2006/main">
              <a:ext uri="{FF2B5EF4-FFF2-40B4-BE49-F238E27FC236}">
                <a16:creationId xmlns:a16="http://schemas.microsoft.com/office/drawing/2014/main" id="{810758B6-6B66-4891-AB0F-32AE2416A7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14850" y="3238500"/>
            <a:ext cx="114300" cy="571500"/>
          </a:xfrm>
          <a:custGeom xmlns:a="http://schemas.openxmlformats.org/drawingml/2006/main">
            <a:pathLst>
              <a:path w="114300" h="571500">
                <a:moveTo>
                  <a:pt x="57150" y="0"/>
                </a:moveTo>
                <a:lnTo>
                  <a:pt x="0" y="35719"/>
                </a:lnTo>
                <a:lnTo>
                  <a:pt x="114300" y="107156"/>
                </a:lnTo>
                <a:lnTo>
                  <a:pt x="0" y="178594"/>
                </a:lnTo>
                <a:lnTo>
                  <a:pt x="114300" y="250031"/>
                </a:lnTo>
                <a:lnTo>
                  <a:pt x="0" y="321469"/>
                </a:lnTo>
                <a:lnTo>
                  <a:pt x="114300" y="392906"/>
                </a:lnTo>
                <a:lnTo>
                  <a:pt x="0" y="464344"/>
                </a:lnTo>
                <a:lnTo>
                  <a:pt x="114300" y="535781"/>
                </a:lnTo>
                <a:lnTo>
                  <a:pt x="57150" y="5715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9" name="schematic-label-17">
            <a:extLst xmlns:a="http://schemas.openxmlformats.org/drawingml/2006/main">
              <a:ext uri="{FF2B5EF4-FFF2-40B4-BE49-F238E27FC236}">
                <a16:creationId xmlns:a16="http://schemas.microsoft.com/office/drawing/2014/main" id="{30877D0B-6F97-499A-B75C-7F32F1D9A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705350" y="3333750"/>
            <a:ext cx="752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R1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80" name="schematic-wire-18">
            <a:extLst xmlns:a="http://schemas.openxmlformats.org/drawingml/2006/main">
              <a:ext uri="{FF2B5EF4-FFF2-40B4-BE49-F238E27FC236}">
                <a16:creationId xmlns:a16="http://schemas.microsoft.com/office/drawing/2014/main" id="{AA3DD0E9-D450-4141-B039-8DD4126B23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0" y="3810000"/>
            <a:ext cx="9525" cy="476250"/>
          </a:xfrm>
          <a:custGeom xmlns:a="http://schemas.openxmlformats.org/drawingml/2006/main">
            <a:pathLst>
              <a:path w="9525" h="476250">
                <a:moveTo>
                  <a:pt x="0" y="0"/>
                </a:moveTo>
                <a:lnTo>
                  <a:pt x="0" y="4762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1" name="schematic-node-19">
            <a:extLst xmlns:a="http://schemas.openxmlformats.org/drawingml/2006/main">
              <a:ext uri="{FF2B5EF4-FFF2-40B4-BE49-F238E27FC236}">
                <a16:creationId xmlns:a16="http://schemas.microsoft.com/office/drawing/2014/main" id="{6CAAA00C-B164-4BFC-8D02-F2673EBDE4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62675" y="24955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2" name="schematic-node-20">
            <a:extLst xmlns:a="http://schemas.openxmlformats.org/drawingml/2006/main">
              <a:ext uri="{FF2B5EF4-FFF2-40B4-BE49-F238E27FC236}">
                <a16:creationId xmlns:a16="http://schemas.microsoft.com/office/drawing/2014/main" id="{F9C36F81-DFEE-4633-BA39-D41C7F32A0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62675" y="425767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3" name="schematic-wire-21">
            <a:extLst xmlns:a="http://schemas.openxmlformats.org/drawingml/2006/main">
              <a:ext uri="{FF2B5EF4-FFF2-40B4-BE49-F238E27FC236}">
                <a16:creationId xmlns:a16="http://schemas.microsoft.com/office/drawing/2014/main" id="{855DB0D9-4ED4-4491-AD45-FC1B19C56D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2524125"/>
            <a:ext cx="9525" cy="333375"/>
          </a:xfrm>
          <a:custGeom xmlns:a="http://schemas.openxmlformats.org/drawingml/2006/main">
            <a:pathLst>
              <a:path w="9525" h="333375">
                <a:moveTo>
                  <a:pt x="0" y="0"/>
                </a:moveTo>
                <a:lnTo>
                  <a:pt x="0" y="33337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4" name="schematic-wire-22">
            <a:extLst xmlns:a="http://schemas.openxmlformats.org/drawingml/2006/main">
              <a:ext uri="{FF2B5EF4-FFF2-40B4-BE49-F238E27FC236}">
                <a16:creationId xmlns:a16="http://schemas.microsoft.com/office/drawing/2014/main" id="{F75B327A-3A71-48EF-98A9-68291A3870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34100" y="2857500"/>
            <a:ext cx="114300" cy="476250"/>
          </a:xfrm>
          <a:custGeom xmlns:a="http://schemas.openxmlformats.org/drawingml/2006/main">
            <a:pathLst>
              <a:path w="114300" h="476250">
                <a:moveTo>
                  <a:pt x="57150" y="0"/>
                </a:moveTo>
                <a:lnTo>
                  <a:pt x="0" y="29766"/>
                </a:lnTo>
                <a:lnTo>
                  <a:pt x="114300" y="89297"/>
                </a:lnTo>
                <a:lnTo>
                  <a:pt x="0" y="148828"/>
                </a:lnTo>
                <a:lnTo>
                  <a:pt x="114300" y="208359"/>
                </a:lnTo>
                <a:lnTo>
                  <a:pt x="0" y="267891"/>
                </a:lnTo>
                <a:lnTo>
                  <a:pt x="114300" y="327422"/>
                </a:lnTo>
                <a:lnTo>
                  <a:pt x="0" y="386953"/>
                </a:lnTo>
                <a:lnTo>
                  <a:pt x="114300" y="446484"/>
                </a:lnTo>
                <a:lnTo>
                  <a:pt x="57150" y="4762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5" name="schematic-label-23">
            <a:extLst xmlns:a="http://schemas.openxmlformats.org/drawingml/2006/main">
              <a:ext uri="{FF2B5EF4-FFF2-40B4-BE49-F238E27FC236}">
                <a16:creationId xmlns:a16="http://schemas.microsoft.com/office/drawing/2014/main" id="{E4EA9113-BD20-4F2C-B14B-11CE10BFA1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2905125"/>
            <a:ext cx="752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R2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86" name="schematic-wire-24">
            <a:extLst xmlns:a="http://schemas.openxmlformats.org/drawingml/2006/main">
              <a:ext uri="{FF2B5EF4-FFF2-40B4-BE49-F238E27FC236}">
                <a16:creationId xmlns:a16="http://schemas.microsoft.com/office/drawing/2014/main" id="{A765AAEE-709A-40A6-A3EC-4E97559DF8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3333750"/>
            <a:ext cx="9525" cy="381000"/>
          </a:xfrm>
          <a:custGeom xmlns:a="http://schemas.openxmlformats.org/drawingml/2006/main">
            <a:pathLst>
              <a:path w="9525" h="381000">
                <a:moveTo>
                  <a:pt x="0" y="0"/>
                </a:moveTo>
                <a:lnTo>
                  <a:pt x="0" y="3810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7" name="schematic-wire-25">
            <a:extLst xmlns:a="http://schemas.openxmlformats.org/drawingml/2006/main">
              <a:ext uri="{FF2B5EF4-FFF2-40B4-BE49-F238E27FC236}">
                <a16:creationId xmlns:a16="http://schemas.microsoft.com/office/drawing/2014/main" id="{CE4760FA-73A7-4D97-8D20-E8B7B93A1D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34100" y="3714750"/>
            <a:ext cx="114300" cy="428625"/>
          </a:xfrm>
          <a:custGeom xmlns:a="http://schemas.openxmlformats.org/drawingml/2006/main">
            <a:pathLst>
              <a:path w="114300" h="428625">
                <a:moveTo>
                  <a:pt x="57150" y="0"/>
                </a:moveTo>
                <a:lnTo>
                  <a:pt x="0" y="26789"/>
                </a:lnTo>
                <a:lnTo>
                  <a:pt x="114300" y="80367"/>
                </a:lnTo>
                <a:lnTo>
                  <a:pt x="0" y="133945"/>
                </a:lnTo>
                <a:lnTo>
                  <a:pt x="114300" y="187523"/>
                </a:lnTo>
                <a:lnTo>
                  <a:pt x="0" y="241102"/>
                </a:lnTo>
                <a:lnTo>
                  <a:pt x="114300" y="294680"/>
                </a:lnTo>
                <a:lnTo>
                  <a:pt x="0" y="348258"/>
                </a:lnTo>
                <a:lnTo>
                  <a:pt x="114300" y="401836"/>
                </a:lnTo>
                <a:lnTo>
                  <a:pt x="57150" y="42862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8" name="schematic-label-26">
            <a:extLst xmlns:a="http://schemas.openxmlformats.org/drawingml/2006/main">
              <a:ext uri="{FF2B5EF4-FFF2-40B4-BE49-F238E27FC236}">
                <a16:creationId xmlns:a16="http://schemas.microsoft.com/office/drawing/2014/main" id="{FFC9A0D9-8B2A-4444-98C6-8E5F0B3DB0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3738563"/>
            <a:ext cx="752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R3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89" name="schematic-wire-27">
            <a:extLst xmlns:a="http://schemas.openxmlformats.org/drawingml/2006/main">
              <a:ext uri="{FF2B5EF4-FFF2-40B4-BE49-F238E27FC236}">
                <a16:creationId xmlns:a16="http://schemas.microsoft.com/office/drawing/2014/main" id="{10DC5D9D-CF2E-4AB1-BA86-6F2CB3C70C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4143375"/>
            <a:ext cx="9525" cy="142875"/>
          </a:xfrm>
          <a:custGeom xmlns:a="http://schemas.openxmlformats.org/drawingml/2006/main">
            <a:pathLst>
              <a:path w="9525" h="142875">
                <a:moveTo>
                  <a:pt x="0" y="0"/>
                </a:moveTo>
                <a:lnTo>
                  <a:pt x="0" y="14287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0" name="schematic-label-28">
            <a:extLst xmlns:a="http://schemas.openxmlformats.org/drawingml/2006/main">
              <a:ext uri="{FF2B5EF4-FFF2-40B4-BE49-F238E27FC236}">
                <a16:creationId xmlns:a16="http://schemas.microsoft.com/office/drawing/2014/main" id="{AFCB2320-85B1-420A-B29A-2BA6921F5C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48125" y="2143125"/>
            <a:ext cx="1190625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BRANCH A</a:t>
            </a:r>
          </a:p>
        </p:txBody>
      </p:sp>
      <p:sp>
        <p:nvSpPr>
          <p:cNvPr id="91" name="schematic-label-29">
            <a:extLst xmlns:a="http://schemas.openxmlformats.org/drawingml/2006/main">
              <a:ext uri="{FF2B5EF4-FFF2-40B4-BE49-F238E27FC236}">
                <a16:creationId xmlns:a16="http://schemas.microsoft.com/office/drawing/2014/main" id="{73930DD2-3E99-44B4-91DA-8ED768F848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15000" y="2143125"/>
            <a:ext cx="12382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BRANCH B</a:t>
            </a:r>
          </a:p>
        </p:txBody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slides/slide16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1BB685FD-EC88-4477-932E-F3B50E50258C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a7a6d98be5948e3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Two unequal branches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1B4BBFAB-DFA9-461A-8CA3-A0E0DE6945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4     STEP 2 OF 5     BREADBOARD CHECK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55FD26AD-AA37-489D-B350-966C4781B5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16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6DAD1B48-75B9-4395-B647-76606069CC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16 of 27</a:t>
            </a:r>
          </a:p>
        </p:txBody>
      </p:sp>
      <p:pic>
        <p:nvPic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CA967D15-7EF1-43C3-8647-B432CE74DF6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51e114315434d6b"/>
          <a:stretch xmlns:a="http://schemas.openxmlformats.org/drawingml/2006/main"/>
        </p:blipFill>
        <p:spPr>
          <a:xfrm xmlns:a="http://schemas.openxmlformats.org/drawingml/2006/main">
            <a:off x="2317509" y="1952625"/>
            <a:ext cx="5223356" cy="2905125"/>
          </a:xfrm>
          <a:prstGeom xmlns:a="http://schemas.openxmlformats.org/drawingml/2006/main" prst="rect">
            <a:avLst/>
          </a:prstGeom>
        </p:spPr>
      </p:pic>
      <p:sp>
        <p:nvSpPr>
          <p:cNvPr id="53" name="ch05-caption">
            <a:extLst xmlns:a="http://schemas.openxmlformats.org/drawingml/2006/main">
              <a:ext uri="{FF2B5EF4-FFF2-40B4-BE49-F238E27FC236}">
                <a16:creationId xmlns:a16="http://schemas.microsoft.com/office/drawing/2014/main" id="{2212D8F1-1DB2-4E3B-9ABC-C48F22BCDE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4895850"/>
            <a:ext cx="528637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088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The orange link joins D15 to J22. A is about 220 Ω. B is about 440 Ω.</a:t>
            </a:r>
          </a:p>
        </p:txBody>
      </p:sp>
      <p:sp>
        <p:nvSpPr>
          <p:cNvPr id="54" name="ch05-label-0">
            <a:extLst xmlns:a="http://schemas.openxmlformats.org/drawingml/2006/main">
              <a:ext uri="{FF2B5EF4-FFF2-40B4-BE49-F238E27FC236}">
                <a16:creationId xmlns:a16="http://schemas.microsoft.com/office/drawing/2014/main" id="{4CBFDF3E-5BD4-42CF-AB3A-DCF3AC84F6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180975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POWER OFF</a:t>
            </a:r>
          </a:p>
        </p:txBody>
      </p:sp>
      <p:sp>
        <p:nvSpPr>
          <p:cNvPr id="55" name="ch05-body-0">
            <a:extLst xmlns:a="http://schemas.openxmlformats.org/drawingml/2006/main">
              <a:ext uri="{FF2B5EF4-FFF2-40B4-BE49-F238E27FC236}">
                <a16:creationId xmlns:a16="http://schemas.microsoft.com/office/drawing/2014/main" id="{30D417B9-50AE-4BC8-9E39-D025A2A43E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07645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Branch A uses R1 alone. Branch B uses R2 and R3 in series.</a:t>
            </a:r>
          </a:p>
        </p:txBody>
      </p:sp>
      <p:sp>
        <p:nvSpPr>
          <p:cNvPr id="56" name="ch05-label-1">
            <a:extLst xmlns:a="http://schemas.openxmlformats.org/drawingml/2006/main">
              <a:ext uri="{FF2B5EF4-FFF2-40B4-BE49-F238E27FC236}">
                <a16:creationId xmlns:a16="http://schemas.microsoft.com/office/drawing/2014/main" id="{AB11383C-5BB1-487F-AA2B-C4468E0C55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905125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REWIRE BRANCH B</a:t>
            </a:r>
          </a:p>
        </p:txBody>
      </p:sp>
      <p:sp>
        <p:nvSpPr>
          <p:cNvPr id="57" name="ch05-body-1">
            <a:extLst xmlns:a="http://schemas.openxmlformats.org/drawingml/2006/main">
              <a:ext uri="{FF2B5EF4-FFF2-40B4-BE49-F238E27FC236}">
                <a16:creationId xmlns:a16="http://schemas.microsoft.com/office/drawing/2014/main" id="{C1C88737-E58A-496F-9BB1-80B779E527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3171825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Remove R3’s orange + feed and R2’s black return. Link R2 lower to R3 upper.</a:t>
            </a:r>
          </a:p>
        </p:txBody>
      </p:sp>
      <p:sp>
        <p:nvSpPr>
          <p:cNvPr id="58" name="ch05-label-2">
            <a:extLst xmlns:a="http://schemas.openxmlformats.org/drawingml/2006/main">
              <a:ext uri="{FF2B5EF4-FFF2-40B4-BE49-F238E27FC236}">
                <a16:creationId xmlns:a16="http://schemas.microsoft.com/office/drawing/2014/main" id="{3CBE2912-F8A2-4083-93D6-837A0E5C2A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00050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TRACE THE PATHS</a:t>
            </a:r>
          </a:p>
        </p:txBody>
      </p:sp>
      <p:sp>
        <p:nvSpPr>
          <p:cNvPr id="59" name="ch05-body-2">
            <a:extLst xmlns:a="http://schemas.openxmlformats.org/drawingml/2006/main">
              <a:ext uri="{FF2B5EF4-FFF2-40B4-BE49-F238E27FC236}">
                <a16:creationId xmlns:a16="http://schemas.microsoft.com/office/drawing/2014/main" id="{C4449E13-353D-429E-B7DC-9B341F9A1A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26720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ns0:p xmlns:ns0="http://schemas.openxmlformats.org/drawingml/2006/main">
            <ns0:pPr>
              <ns0:buNone/>
              <ns0:defRPr sz="1575" b="0">
                <ns0:solidFill>
                  <ns0:srgbClr val="FFFFFF"/>
                </ns0:solidFill>
                <ns0:latin typeface="Arial"/>
                <ns0:ea typeface="Arial"/>
                <ns0:cs typeface="Arial"/>
              </ns0:defRPr>
            </ns0:pPr>
            <ns0:r>
              <ns0:rPr sz="1575" b="0">
                <ns0:solidFill>
                  <ns0:srgbClr val="FFFFFF"/>
                </ns0:solidFill>
                <ns0:latin typeface="Arial"/>
                <ns0:ea typeface="Arial"/>
                <ns0:cs typeface="Arial"/>
              </ns0:rPr>
              <ns0:t>Trace A: +, R1, −. B: +, R2, R3, −. Get a wiring check.</ns0:t>
            </ns0:r>
          </ns0:p>
        </p:txBody>
      </p:sp>
      <p:sp>
        <p:nvSpPr>
          <p:cNvPr id="60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EFBE3787-7B4C-402F-AD42-266560379C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61" name="ch05-check">
            <a:extLst xmlns:a="http://schemas.openxmlformats.org/drawingml/2006/main">
              <a:ext uri="{FF2B5EF4-FFF2-40B4-BE49-F238E27FC236}">
                <a16:creationId xmlns:a16="http://schemas.microsoft.com/office/drawing/2014/main" id="{2CB7DAC3-B248-43E0-A50E-DAEDDE5CD0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ns1:p xmlns:ns1="http://schemas.openxmlformats.org/drawingml/2006/main">
            <ns1:pPr>
              <ns1:buNone/>
              <ns1:defRPr sz="1500" b="0">
                <ns1:solidFill>
                  <ns1:srgbClr val="FFF2A8"/>
                </ns1:solidFill>
                <ns1:latin typeface="Arial"/>
                <ns1:ea typeface="Arial"/>
                <ns1:cs typeface="Arial"/>
              </ns1:defRPr>
            </ns1:pPr>
            <ns1:r>
              <ns1:rPr sz="1500" b="0">
                <ns1:solidFill>
                  <ns1:srgbClr val="FFF2A8"/>
                </ns1:solidFill>
                <ns1:latin typeface="Arial"/>
                <ns1:ea typeface="Arial"/>
                <ns1:cs typeface="Arial"/>
              </ns1:rPr>
              <ns1:t>Predict A and B current first. Keep R1 feed/return, R2 blue feed and R3 black return.</ns1:t>
            </ns1:r>
          </ns1:p>
        </p:txBody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slides/slide17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B621F627-226F-4F5E-B503-78F93D020DF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e71af759cfa4fdd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Unequal branch measurements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D231136C-AB44-4BB8-9328-8E9780B566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4     STEP 3 OF 5     SCHEMATIC FIRST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CE921B00-A3CC-4272-ADD4-CD2B64CE8D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17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56990701-F1F0-4C51-825F-C66936508F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17 of 27</a:t>
            </a:r>
          </a:p>
        </p:txBody>
      </p:sp>
      <p:sp>
        <p:nvSpPr>
          <p:cNvPr id="53" name="ch05-caption">
            <a:extLst xmlns:a="http://schemas.openxmlformats.org/drawingml/2006/main">
              <a:ext uri="{FF2B5EF4-FFF2-40B4-BE49-F238E27FC236}">
                <a16:creationId xmlns:a16="http://schemas.microsoft.com/office/drawing/2014/main" id="{F2A425B2-75AB-4ACD-8D2D-1698CA5AB7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4895850"/>
            <a:ext cx="528637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088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Schematic first. Try the connections before opening the next breadboard view.</a:t>
            </a:r>
          </a:p>
        </p:txBody>
      </p:sp>
      <p:sp>
        <p:nvSpPr>
          <p:cNvPr id="54" name="ch05-label-0">
            <a:extLst xmlns:a="http://schemas.openxmlformats.org/drawingml/2006/main">
              <a:ext uri="{FF2B5EF4-FFF2-40B4-BE49-F238E27FC236}">
                <a16:creationId xmlns:a16="http://schemas.microsoft.com/office/drawing/2014/main" id="{396B2AD6-D6F6-4540-9F0C-906ABB792E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180975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DC VOLTS FIRST</a:t>
            </a:r>
          </a:p>
        </p:txBody>
      </p:sp>
      <p:sp>
        <p:nvSpPr>
          <p:cNvPr id="55" name="ch05-body-0">
            <a:extLst xmlns:a="http://schemas.openxmlformats.org/drawingml/2006/main">
              <a:ext uri="{FF2B5EF4-FFF2-40B4-BE49-F238E27FC236}">
                <a16:creationId xmlns:a16="http://schemas.microsoft.com/office/drawing/2014/main" id="{58BAFDDC-005D-4132-81E4-C84B5961F9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07645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Measure across A and across all of B. Record both. Then disconnect the pack.</a:t>
            </a:r>
          </a:p>
        </p:txBody>
      </p:sp>
      <p:sp>
        <p:nvSpPr>
          <p:cNvPr id="56" name="ch05-label-1">
            <a:extLst xmlns:a="http://schemas.openxmlformats.org/drawingml/2006/main">
              <a:ext uri="{FF2B5EF4-FFF2-40B4-BE49-F238E27FC236}">
                <a16:creationId xmlns:a16="http://schemas.microsoft.com/office/drawing/2014/main" id="{0D582FAB-926C-4619-8796-AFBC565486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905125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CURRENT IN BRANCH B</a:t>
            </a:r>
          </a:p>
        </p:txBody>
      </p:sp>
      <p:sp>
        <p:nvSpPr>
          <p:cNvPr id="57" name="ch05-body-1">
            <a:extLst xmlns:a="http://schemas.openxmlformats.org/drawingml/2006/main">
              <a:ext uri="{FF2B5EF4-FFF2-40B4-BE49-F238E27FC236}">
                <a16:creationId xmlns:a16="http://schemas.microsoft.com/office/drawing/2014/main" id="{C70CCE38-F41C-4FFA-B884-B70689B279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3171825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Insert the fused meter in B’s input. Red toward +, COM toward R2. Check and read mA.</a:t>
            </a:r>
          </a:p>
        </p:txBody>
      </p:sp>
      <p:sp>
        <p:nvSpPr>
          <p:cNvPr id="58" name="ch05-label-2">
            <a:extLst xmlns:a="http://schemas.openxmlformats.org/drawingml/2006/main">
              <a:ext uri="{FF2B5EF4-FFF2-40B4-BE49-F238E27FC236}">
                <a16:creationId xmlns:a16="http://schemas.microsoft.com/office/drawing/2014/main" id="{47F855DA-BE59-4040-8A10-E99BAA57B9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00050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CURRENT IN BRANCH A</a:t>
            </a:r>
          </a:p>
        </p:txBody>
      </p:sp>
      <p:sp>
        <p:nvSpPr>
          <p:cNvPr id="59" name="ch05-body-2">
            <a:extLst xmlns:a="http://schemas.openxmlformats.org/drawingml/2006/main">
              <a:ext uri="{FF2B5EF4-FFF2-40B4-BE49-F238E27FC236}">
                <a16:creationId xmlns:a16="http://schemas.microsoft.com/office/drawing/2014/main" id="{622423EB-2EC3-45D7-AFA4-93FA6B3731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26720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Power off. Restore B’s input. Move the meter into A. Check, measure and restore with power off.</a:t>
            </a:r>
          </a:p>
        </p:txBody>
      </p:sp>
      <p:sp>
        <p:nvSpPr>
          <p:cNvPr id="60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B78F8E2F-10B0-43C1-9EC6-B403CE08B1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61" name="ch05-check">
            <a:extLst xmlns:a="http://schemas.openxmlformats.org/drawingml/2006/main">
              <a:ext uri="{FF2B5EF4-FFF2-40B4-BE49-F238E27FC236}">
                <a16:creationId xmlns:a16="http://schemas.microsoft.com/office/drawing/2014/main" id="{B70FB562-474C-4E1A-91F9-501160A4C3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Disconnect for every lead move. Use a suitable fused current range. Return red to V/Ω.</a:t>
            </a:r>
          </a:p>
        </p:txBody>
      </p:sp>
      <p:sp>
        <p:nvSpPr>
          <p:cNvPr id="62" name="schematic-panel">
            <a:extLst xmlns:a="http://schemas.openxmlformats.org/drawingml/2006/main">
              <a:ext uri="{FF2B5EF4-FFF2-40B4-BE49-F238E27FC236}">
                <a16:creationId xmlns:a16="http://schemas.microsoft.com/office/drawing/2014/main" id="{8387280C-8C8E-4B0E-B847-4A940CB014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1952625"/>
            <a:ext cx="5286375" cy="2905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sp>
        <p:nvSpPr>
          <p:cNvPr id="63" name="schematic-wire-1">
            <a:extLst xmlns:a="http://schemas.openxmlformats.org/drawingml/2006/main">
              <a:ext uri="{FF2B5EF4-FFF2-40B4-BE49-F238E27FC236}">
                <a16:creationId xmlns:a16="http://schemas.microsoft.com/office/drawing/2014/main" id="{F0A543F7-E3B4-47A3-AC05-6C07EB89AC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2524125"/>
            <a:ext cx="9525" cy="690563"/>
          </a:xfrm>
          <a:custGeom xmlns:a="http://schemas.openxmlformats.org/drawingml/2006/main">
            <a:pathLst>
              <a:path w="9525" h="690563">
                <a:moveTo>
                  <a:pt x="0" y="0"/>
                </a:moveTo>
                <a:lnTo>
                  <a:pt x="0" y="690563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4" name="schematic-wire-2">
            <a:extLst xmlns:a="http://schemas.openxmlformats.org/drawingml/2006/main">
              <a:ext uri="{FF2B5EF4-FFF2-40B4-BE49-F238E27FC236}">
                <a16:creationId xmlns:a16="http://schemas.microsoft.com/office/drawing/2014/main" id="{90AC305D-06E8-4F1C-B2E0-8A847C6893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214688"/>
            <a:ext cx="361950" cy="9525"/>
          </a:xfrm>
          <a:custGeom xmlns:a="http://schemas.openxmlformats.org/drawingml/2006/main">
            <a:pathLst>
              <a:path w="361950" h="9525">
                <a:moveTo>
                  <a:pt x="0" y="0"/>
                </a:moveTo>
                <a:lnTo>
                  <a:pt x="36195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5" name="schematic-wire-3">
            <a:extLst xmlns:a="http://schemas.openxmlformats.org/drawingml/2006/main">
              <a:ext uri="{FF2B5EF4-FFF2-40B4-BE49-F238E27FC236}">
                <a16:creationId xmlns:a16="http://schemas.microsoft.com/office/drawing/2014/main" id="{5A3F25DE-C59B-4852-B362-45A88AD524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09875" y="3319463"/>
            <a:ext cx="190500" cy="9525"/>
          </a:xfrm>
          <a:custGeom xmlns:a="http://schemas.openxmlformats.org/drawingml/2006/main">
            <a:pathLst>
              <a:path w="190500" h="9525">
                <a:moveTo>
                  <a:pt x="0" y="0"/>
                </a:moveTo>
                <a:lnTo>
                  <a:pt x="19050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6" name="schematic-wire-4">
            <a:extLst xmlns:a="http://schemas.openxmlformats.org/drawingml/2006/main">
              <a:ext uri="{FF2B5EF4-FFF2-40B4-BE49-F238E27FC236}">
                <a16:creationId xmlns:a16="http://schemas.microsoft.com/office/drawing/2014/main" id="{3254EC2C-2428-4999-B240-BFC5A6A98E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3319463"/>
            <a:ext cx="9525" cy="133350"/>
          </a:xfrm>
          <a:custGeom xmlns:a="http://schemas.openxmlformats.org/drawingml/2006/main">
            <a:pathLst>
              <a:path w="9525" h="133350">
                <a:moveTo>
                  <a:pt x="0" y="0"/>
                </a:moveTo>
                <a:lnTo>
                  <a:pt x="0" y="1333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7" name="schematic-wire-5">
            <a:extLst xmlns:a="http://schemas.openxmlformats.org/drawingml/2006/main">
              <a:ext uri="{FF2B5EF4-FFF2-40B4-BE49-F238E27FC236}">
                <a16:creationId xmlns:a16="http://schemas.microsoft.com/office/drawing/2014/main" id="{6B16BC06-9F98-4809-83B7-55A6A4A44D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452813"/>
            <a:ext cx="361950" cy="9525"/>
          </a:xfrm>
          <a:custGeom xmlns:a="http://schemas.openxmlformats.org/drawingml/2006/main">
            <a:pathLst>
              <a:path w="361950" h="9525">
                <a:moveTo>
                  <a:pt x="0" y="0"/>
                </a:moveTo>
                <a:lnTo>
                  <a:pt x="36195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8" name="schematic-wire-6">
            <a:extLst xmlns:a="http://schemas.openxmlformats.org/drawingml/2006/main">
              <a:ext uri="{FF2B5EF4-FFF2-40B4-BE49-F238E27FC236}">
                <a16:creationId xmlns:a16="http://schemas.microsoft.com/office/drawing/2014/main" id="{9FA0CF66-8656-40DE-85DD-7C8F6CCC5B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09875" y="3557588"/>
            <a:ext cx="190500" cy="9525"/>
          </a:xfrm>
          <a:custGeom xmlns:a="http://schemas.openxmlformats.org/drawingml/2006/main">
            <a:pathLst>
              <a:path w="190500" h="9525">
                <a:moveTo>
                  <a:pt x="0" y="0"/>
                </a:moveTo>
                <a:lnTo>
                  <a:pt x="19050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9" name="schematic-wire-7">
            <a:extLst xmlns:a="http://schemas.openxmlformats.org/drawingml/2006/main">
              <a:ext uri="{FF2B5EF4-FFF2-40B4-BE49-F238E27FC236}">
                <a16:creationId xmlns:a16="http://schemas.microsoft.com/office/drawing/2014/main" id="{C68DA81B-D7FF-43FA-AFEC-8F6460CD9B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3557588"/>
            <a:ext cx="9525" cy="728663"/>
          </a:xfrm>
          <a:custGeom xmlns:a="http://schemas.openxmlformats.org/drawingml/2006/main">
            <a:pathLst>
              <a:path w="9525" h="728663">
                <a:moveTo>
                  <a:pt x="0" y="0"/>
                </a:moveTo>
                <a:lnTo>
                  <a:pt x="0" y="728663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0" name="schematic-label-8">
            <a:extLst xmlns:a="http://schemas.openxmlformats.org/drawingml/2006/main">
              <a:ext uri="{FF2B5EF4-FFF2-40B4-BE49-F238E27FC236}">
                <a16:creationId xmlns:a16="http://schemas.microsoft.com/office/drawing/2014/main" id="{522AA206-090A-4909-95C8-1FCCA8E707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81275" y="3043238"/>
            <a:ext cx="190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defPPr>
            <a:lvl1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1pPr>
            <a:lvl2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2pPr>
            <a:lvl3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3pPr>
            <a:lvl4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4pPr>
            <a:lvl5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5pPr>
            <a:lvl6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6pPr>
            <a:lvl7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7pPr>
            <a:lvl8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8pPr>
            <a:lvl9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pPr>
            <a:r>
              <a:rPr sz="1500" b="1">
                <a:solidFill>
                  <a:srgbClr val="B4232C"/>
                </a:solidFill>
                <a:latin typeface="Arial"/>
                <a:ea typeface="Arial"/>
                <a:cs typeface="Arial"/>
              </a:rPr>
              <a:t>+</a:t>
            </a:r>
          </a:p>
        </p:txBody>
      </p:sp>
      <p:sp>
        <p:nvSpPr>
          <p:cNvPr id="71" name="schematic-label-9">
            <a:extLst xmlns:a="http://schemas.openxmlformats.org/drawingml/2006/main">
              <a:ext uri="{FF2B5EF4-FFF2-40B4-BE49-F238E27FC236}">
                <a16:creationId xmlns:a16="http://schemas.microsoft.com/office/drawing/2014/main" id="{A754B296-DBF7-4F60-BBF2-4FD1DD4528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81275" y="3519488"/>
            <a:ext cx="190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5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−</a:t>
            </a:r>
          </a:p>
        </p:txBody>
      </p:sp>
      <p:sp>
        <p:nvSpPr>
          <p:cNvPr id="72" name="schematic-label-10">
            <a:extLst xmlns:a="http://schemas.openxmlformats.org/drawingml/2006/main">
              <a:ext uri="{FF2B5EF4-FFF2-40B4-BE49-F238E27FC236}">
                <a16:creationId xmlns:a16="http://schemas.microsoft.com/office/drawing/2014/main" id="{D5EE70D8-E3C4-43BB-911C-98A1408427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143250" y="3195638"/>
            <a:ext cx="809625" cy="638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B1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3 V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2×AAA</a:t>
            </a:r>
          </a:p>
        </p:txBody>
      </p:sp>
      <p:sp>
        <p:nvSpPr>
          <p:cNvPr id="73" name="schematic-wire-11">
            <a:extLst xmlns:a="http://schemas.openxmlformats.org/drawingml/2006/main">
              <a:ext uri="{FF2B5EF4-FFF2-40B4-BE49-F238E27FC236}">
                <a16:creationId xmlns:a16="http://schemas.microsoft.com/office/drawing/2014/main" id="{801F4DD4-BCA0-4EBD-B1A8-714DE5F19C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2524125"/>
            <a:ext cx="3286125" cy="9525"/>
          </a:xfrm>
          <a:custGeom xmlns:a="http://schemas.openxmlformats.org/drawingml/2006/main">
            <a:pathLst>
              <a:path w="3286125" h="9525">
                <a:moveTo>
                  <a:pt x="0" y="0"/>
                </a:moveTo>
                <a:lnTo>
                  <a:pt x="3286125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4" name="schematic-wire-12">
            <a:extLst xmlns:a="http://schemas.openxmlformats.org/drawingml/2006/main">
              <a:ext uri="{FF2B5EF4-FFF2-40B4-BE49-F238E27FC236}">
                <a16:creationId xmlns:a16="http://schemas.microsoft.com/office/drawing/2014/main" id="{7967CE51-FC56-476D-88D7-72CFD3B972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4286250"/>
            <a:ext cx="3286125" cy="9525"/>
          </a:xfrm>
          <a:custGeom xmlns:a="http://schemas.openxmlformats.org/drawingml/2006/main">
            <a:pathLst>
              <a:path w="3286125" h="9525">
                <a:moveTo>
                  <a:pt x="3286125" y="0"/>
                </a:moveTo>
                <a:lnTo>
                  <a:pt x="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5" name="schematic-node-13">
            <a:extLst xmlns:a="http://schemas.openxmlformats.org/drawingml/2006/main">
              <a:ext uri="{FF2B5EF4-FFF2-40B4-BE49-F238E27FC236}">
                <a16:creationId xmlns:a16="http://schemas.microsoft.com/office/drawing/2014/main" id="{9FB8C2F4-9564-4127-AFC4-2BEF3344CD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3425" y="24955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76" name="schematic-node-14">
            <a:extLst xmlns:a="http://schemas.openxmlformats.org/drawingml/2006/main">
              <a:ext uri="{FF2B5EF4-FFF2-40B4-BE49-F238E27FC236}">
                <a16:creationId xmlns:a16="http://schemas.microsoft.com/office/drawing/2014/main" id="{0F4CB3EE-8B72-4A8C-B290-5578503307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3425" y="425767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77" name="schematic-wire-15">
            <a:extLst xmlns:a="http://schemas.openxmlformats.org/drawingml/2006/main">
              <a:ext uri="{FF2B5EF4-FFF2-40B4-BE49-F238E27FC236}">
                <a16:creationId xmlns:a16="http://schemas.microsoft.com/office/drawing/2014/main" id="{0BB17C83-8DAD-4290-BB3A-563CECBE8D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0" y="2524125"/>
            <a:ext cx="9525" cy="714375"/>
          </a:xfrm>
          <a:custGeom xmlns:a="http://schemas.openxmlformats.org/drawingml/2006/main">
            <a:pathLst>
              <a:path w="9525" h="714375">
                <a:moveTo>
                  <a:pt x="0" y="0"/>
                </a:moveTo>
                <a:lnTo>
                  <a:pt x="0" y="71437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8" name="schematic-wire-16">
            <a:extLst xmlns:a="http://schemas.openxmlformats.org/drawingml/2006/main">
              <a:ext uri="{FF2B5EF4-FFF2-40B4-BE49-F238E27FC236}">
                <a16:creationId xmlns:a16="http://schemas.microsoft.com/office/drawing/2014/main" id="{3849D9A7-1FFB-46CC-BB45-D0A925A6DA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14850" y="3238500"/>
            <a:ext cx="114300" cy="571500"/>
          </a:xfrm>
          <a:custGeom xmlns:a="http://schemas.openxmlformats.org/drawingml/2006/main">
            <a:pathLst>
              <a:path w="114300" h="571500">
                <a:moveTo>
                  <a:pt x="57150" y="0"/>
                </a:moveTo>
                <a:lnTo>
                  <a:pt x="0" y="35719"/>
                </a:lnTo>
                <a:lnTo>
                  <a:pt x="114300" y="107156"/>
                </a:lnTo>
                <a:lnTo>
                  <a:pt x="0" y="178594"/>
                </a:lnTo>
                <a:lnTo>
                  <a:pt x="114300" y="250031"/>
                </a:lnTo>
                <a:lnTo>
                  <a:pt x="0" y="321469"/>
                </a:lnTo>
                <a:lnTo>
                  <a:pt x="114300" y="392906"/>
                </a:lnTo>
                <a:lnTo>
                  <a:pt x="0" y="464344"/>
                </a:lnTo>
                <a:lnTo>
                  <a:pt x="114300" y="535781"/>
                </a:lnTo>
                <a:lnTo>
                  <a:pt x="57150" y="5715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9" name="schematic-label-17">
            <a:extLst xmlns:a="http://schemas.openxmlformats.org/drawingml/2006/main">
              <a:ext uri="{FF2B5EF4-FFF2-40B4-BE49-F238E27FC236}">
                <a16:creationId xmlns:a16="http://schemas.microsoft.com/office/drawing/2014/main" id="{864DE26E-5AF0-4A11-B0DA-2BA3102A3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705350" y="3333750"/>
            <a:ext cx="752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R1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80" name="schematic-wire-18">
            <a:extLst xmlns:a="http://schemas.openxmlformats.org/drawingml/2006/main">
              <a:ext uri="{FF2B5EF4-FFF2-40B4-BE49-F238E27FC236}">
                <a16:creationId xmlns:a16="http://schemas.microsoft.com/office/drawing/2014/main" id="{F268191C-3437-4C43-BC2F-85C3BBAD4D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0" y="3810000"/>
            <a:ext cx="9525" cy="476250"/>
          </a:xfrm>
          <a:custGeom xmlns:a="http://schemas.openxmlformats.org/drawingml/2006/main">
            <a:pathLst>
              <a:path w="9525" h="476250">
                <a:moveTo>
                  <a:pt x="0" y="0"/>
                </a:moveTo>
                <a:lnTo>
                  <a:pt x="0" y="4762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1" name="schematic-node-19">
            <a:extLst xmlns:a="http://schemas.openxmlformats.org/drawingml/2006/main">
              <a:ext uri="{FF2B5EF4-FFF2-40B4-BE49-F238E27FC236}">
                <a16:creationId xmlns:a16="http://schemas.microsoft.com/office/drawing/2014/main" id="{AF0033B2-2EE0-4974-A8B9-4120063657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62675" y="24955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2" name="schematic-node-20">
            <a:extLst xmlns:a="http://schemas.openxmlformats.org/drawingml/2006/main">
              <a:ext uri="{FF2B5EF4-FFF2-40B4-BE49-F238E27FC236}">
                <a16:creationId xmlns:a16="http://schemas.microsoft.com/office/drawing/2014/main" id="{0A016B56-A226-4A56-8E70-9330B8D1CA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62675" y="425767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3" name="schematic-wire-21">
            <a:extLst xmlns:a="http://schemas.openxmlformats.org/drawingml/2006/main">
              <a:ext uri="{FF2B5EF4-FFF2-40B4-BE49-F238E27FC236}">
                <a16:creationId xmlns:a16="http://schemas.microsoft.com/office/drawing/2014/main" id="{FFC07AC4-548E-4248-9221-E47CD9EB28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2524125"/>
            <a:ext cx="9525" cy="95250"/>
          </a:xfrm>
          <a:custGeom xmlns:a="http://schemas.openxmlformats.org/drawingml/2006/main">
            <a:pathLst>
              <a:path w="9525" h="95250">
                <a:moveTo>
                  <a:pt x="0" y="0"/>
                </a:moveTo>
                <a:lnTo>
                  <a:pt x="0" y="952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B4232C"/>
            </a:solidFill>
          </a:ln>
        </p:spPr>
      </p:sp>
      <p:sp>
        <p:nvSpPr>
          <p:cNvPr id="84" name="schematic-node-22">
            <a:extLst xmlns:a="http://schemas.openxmlformats.org/drawingml/2006/main">
              <a:ext uri="{FF2B5EF4-FFF2-40B4-BE49-F238E27FC236}">
                <a16:creationId xmlns:a16="http://schemas.microsoft.com/office/drawing/2014/main" id="{B80B3B03-A8D8-43B3-A834-4A5D94C037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2619375"/>
            <a:ext cx="342900" cy="3429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5" name="schematic-label-23">
            <a:extLst xmlns:a="http://schemas.openxmlformats.org/drawingml/2006/main">
              <a:ext uri="{FF2B5EF4-FFF2-40B4-BE49-F238E27FC236}">
                <a16:creationId xmlns:a16="http://schemas.microsoft.com/office/drawing/2014/main" id="{6B44A75F-C1F1-4206-AD5F-E0FF53AA62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2647950"/>
            <a:ext cx="3429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A</a:t>
            </a:r>
          </a:p>
        </p:txBody>
      </p:sp>
      <p:sp>
        <p:nvSpPr>
          <p:cNvPr id="86" name="schematic-wire-24">
            <a:extLst xmlns:a="http://schemas.openxmlformats.org/drawingml/2006/main">
              <a:ext uri="{FF2B5EF4-FFF2-40B4-BE49-F238E27FC236}">
                <a16:creationId xmlns:a16="http://schemas.microsoft.com/office/drawing/2014/main" id="{778023A8-BC4C-441F-9AA0-09058C3CDA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2962275"/>
            <a:ext cx="9525" cy="142875"/>
          </a:xfrm>
          <a:custGeom xmlns:a="http://schemas.openxmlformats.org/drawingml/2006/main">
            <a:pathLst>
              <a:path w="9525" h="142875">
                <a:moveTo>
                  <a:pt x="0" y="0"/>
                </a:moveTo>
                <a:lnTo>
                  <a:pt x="0" y="14287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7" name="schematic-label-25">
            <a:extLst xmlns:a="http://schemas.openxmlformats.org/drawingml/2006/main">
              <a:ext uri="{FF2B5EF4-FFF2-40B4-BE49-F238E27FC236}">
                <a16:creationId xmlns:a16="http://schemas.microsoft.com/office/drawing/2014/main" id="{ECB20D8B-687D-4047-99A9-4B521E89B9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95975" y="2533650"/>
            <a:ext cx="190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B4232C"/>
                </a:solidFill>
                <a:latin typeface="Arial"/>
                <a:ea typeface="Arial"/>
                <a:cs typeface="Arial"/>
              </a:rPr>
              <a:t>+</a:t>
            </a:r>
          </a:p>
        </p:txBody>
      </p:sp>
      <p:sp>
        <p:nvSpPr>
          <p:cNvPr id="88" name="schematic-label-26">
            <a:extLst xmlns:a="http://schemas.openxmlformats.org/drawingml/2006/main">
              <a:ext uri="{FF2B5EF4-FFF2-40B4-BE49-F238E27FC236}">
                <a16:creationId xmlns:a16="http://schemas.microsoft.com/office/drawing/2014/main" id="{76666729-F6B0-416C-BA5D-A17730466F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0" y="2819400"/>
            <a:ext cx="4572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17252D"/>
                </a:solidFill>
                <a:latin typeface="Arial"/>
                <a:ea typeface="Arial"/>
                <a:cs typeface="Arial"/>
              </a:rPr>
              <a:t>COM</a:t>
            </a:r>
          </a:p>
        </p:txBody>
      </p:sp>
      <p:sp>
        <p:nvSpPr>
          <p:cNvPr id="89" name="schematic-wire-27">
            <a:extLst xmlns:a="http://schemas.openxmlformats.org/drawingml/2006/main">
              <a:ext uri="{FF2B5EF4-FFF2-40B4-BE49-F238E27FC236}">
                <a16:creationId xmlns:a16="http://schemas.microsoft.com/office/drawing/2014/main" id="{F4493B5F-CEDF-450B-872F-935E84DEB3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34100" y="3105150"/>
            <a:ext cx="114300" cy="400050"/>
          </a:xfrm>
          <a:custGeom xmlns:a="http://schemas.openxmlformats.org/drawingml/2006/main">
            <a:pathLst>
              <a:path w="114300" h="400050">
                <a:moveTo>
                  <a:pt x="57150" y="0"/>
                </a:moveTo>
                <a:lnTo>
                  <a:pt x="0" y="25003"/>
                </a:lnTo>
                <a:lnTo>
                  <a:pt x="114300" y="75009"/>
                </a:lnTo>
                <a:lnTo>
                  <a:pt x="0" y="125016"/>
                </a:lnTo>
                <a:lnTo>
                  <a:pt x="114300" y="175022"/>
                </a:lnTo>
                <a:lnTo>
                  <a:pt x="0" y="225028"/>
                </a:lnTo>
                <a:lnTo>
                  <a:pt x="114300" y="275034"/>
                </a:lnTo>
                <a:lnTo>
                  <a:pt x="0" y="325041"/>
                </a:lnTo>
                <a:lnTo>
                  <a:pt x="114300" y="375047"/>
                </a:lnTo>
                <a:lnTo>
                  <a:pt x="57150" y="4000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0" name="schematic-label-28">
            <a:extLst xmlns:a="http://schemas.openxmlformats.org/drawingml/2006/main">
              <a:ext uri="{FF2B5EF4-FFF2-40B4-BE49-F238E27FC236}">
                <a16:creationId xmlns:a16="http://schemas.microsoft.com/office/drawing/2014/main" id="{6E9FFEEA-AA51-4362-B10E-E9D4F6B7F8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3114675"/>
            <a:ext cx="752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R2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91" name="schematic-wire-29">
            <a:extLst xmlns:a="http://schemas.openxmlformats.org/drawingml/2006/main">
              <a:ext uri="{FF2B5EF4-FFF2-40B4-BE49-F238E27FC236}">
                <a16:creationId xmlns:a16="http://schemas.microsoft.com/office/drawing/2014/main" id="{08EA2D40-FFA8-49A3-843D-ACA2E44BCC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3505200"/>
            <a:ext cx="9525" cy="209550"/>
          </a:xfrm>
          <a:custGeom xmlns:a="http://schemas.openxmlformats.org/drawingml/2006/main">
            <a:pathLst>
              <a:path w="9525" h="209550">
                <a:moveTo>
                  <a:pt x="0" y="0"/>
                </a:moveTo>
                <a:lnTo>
                  <a:pt x="0" y="2095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2" name="schematic-wire-30">
            <a:extLst xmlns:a="http://schemas.openxmlformats.org/drawingml/2006/main">
              <a:ext uri="{FF2B5EF4-FFF2-40B4-BE49-F238E27FC236}">
                <a16:creationId xmlns:a16="http://schemas.microsoft.com/office/drawing/2014/main" id="{5657C13E-E952-49E3-8CA8-A6509DEA83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34100" y="3714750"/>
            <a:ext cx="114300" cy="428625"/>
          </a:xfrm>
          <a:custGeom xmlns:a="http://schemas.openxmlformats.org/drawingml/2006/main">
            <a:pathLst>
              <a:path w="114300" h="428625">
                <a:moveTo>
                  <a:pt x="57150" y="0"/>
                </a:moveTo>
                <a:lnTo>
                  <a:pt x="0" y="26789"/>
                </a:lnTo>
                <a:lnTo>
                  <a:pt x="114300" y="80367"/>
                </a:lnTo>
                <a:lnTo>
                  <a:pt x="0" y="133945"/>
                </a:lnTo>
                <a:lnTo>
                  <a:pt x="114300" y="187523"/>
                </a:lnTo>
                <a:lnTo>
                  <a:pt x="0" y="241102"/>
                </a:lnTo>
                <a:lnTo>
                  <a:pt x="114300" y="294680"/>
                </a:lnTo>
                <a:lnTo>
                  <a:pt x="0" y="348258"/>
                </a:lnTo>
                <a:lnTo>
                  <a:pt x="114300" y="401836"/>
                </a:lnTo>
                <a:lnTo>
                  <a:pt x="57150" y="42862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3" name="schematic-label-31">
            <a:extLst xmlns:a="http://schemas.openxmlformats.org/drawingml/2006/main">
              <a:ext uri="{FF2B5EF4-FFF2-40B4-BE49-F238E27FC236}">
                <a16:creationId xmlns:a16="http://schemas.microsoft.com/office/drawing/2014/main" id="{2E97532F-C694-4A2E-8E80-B50A0B7AFB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3738563"/>
            <a:ext cx="752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R3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94" name="schematic-wire-32">
            <a:extLst xmlns:a="http://schemas.openxmlformats.org/drawingml/2006/main">
              <a:ext uri="{FF2B5EF4-FFF2-40B4-BE49-F238E27FC236}">
                <a16:creationId xmlns:a16="http://schemas.microsoft.com/office/drawing/2014/main" id="{F668E405-530D-49D9-BA46-97B8BB4937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4143375"/>
            <a:ext cx="9525" cy="142875"/>
          </a:xfrm>
          <a:custGeom xmlns:a="http://schemas.openxmlformats.org/drawingml/2006/main">
            <a:pathLst>
              <a:path w="9525" h="142875">
                <a:moveTo>
                  <a:pt x="0" y="0"/>
                </a:moveTo>
                <a:lnTo>
                  <a:pt x="0" y="14287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5" name="schematic-label-33">
            <a:extLst xmlns:a="http://schemas.openxmlformats.org/drawingml/2006/main">
              <a:ext uri="{FF2B5EF4-FFF2-40B4-BE49-F238E27FC236}">
                <a16:creationId xmlns:a16="http://schemas.microsoft.com/office/drawing/2014/main" id="{402F8F97-5172-4D46-983D-9851DA8EE1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48125" y="2143125"/>
            <a:ext cx="1190625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BRANCH A</a:t>
            </a:r>
          </a:p>
        </p:txBody>
      </p:sp>
      <p:sp>
        <p:nvSpPr>
          <p:cNvPr id="96" name="schematic-label-34">
            <a:extLst xmlns:a="http://schemas.openxmlformats.org/drawingml/2006/main">
              <a:ext uri="{FF2B5EF4-FFF2-40B4-BE49-F238E27FC236}">
                <a16:creationId xmlns:a16="http://schemas.microsoft.com/office/drawing/2014/main" id="{8FDE0B43-DD9F-4C99-908F-1B957F9A2F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15000" y="2143125"/>
            <a:ext cx="12382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BRANCH B</a:t>
            </a:r>
          </a:p>
        </p:txBody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slides/slide18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B621F627-226F-4F5E-B503-78F93D020DF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107d4c8419d4c1e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Unequal branch measurements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D231136C-AB44-4BB8-9328-8E9780B566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4     STEP 4 OF 5     BREADBOARD CHECK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CE921B00-A3CC-4272-ADD4-CD2B64CE8D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18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56990701-F1F0-4C51-825F-C66936508F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18 of 27</a:t>
            </a:r>
          </a:p>
        </p:txBody>
      </p:sp>
      <p:pic>
        <p:nvPic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04E0E7A0-8022-4653-9A44-E956B5BE4512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7fe2b3e8c2746ec"/>
          <a:stretch xmlns:a="http://schemas.openxmlformats.org/drawingml/2006/main"/>
        </p:blipFill>
        <p:spPr>
          <a:xfrm xmlns:a="http://schemas.openxmlformats.org/drawingml/2006/main">
            <a:off x="2286000" y="2135567"/>
            <a:ext cx="5286375" cy="2539242"/>
          </a:xfrm>
          <a:prstGeom xmlns:a="http://schemas.openxmlformats.org/drawingml/2006/main" prst="rect">
            <a:avLst/>
          </a:prstGeom>
        </p:spPr>
      </p:pic>
      <p:sp>
        <p:nvSpPr>
          <p:cNvPr id="53" name="ch05-caption">
            <a:extLst xmlns:a="http://schemas.openxmlformats.org/drawingml/2006/main">
              <a:ext uri="{FF2B5EF4-FFF2-40B4-BE49-F238E27FC236}">
                <a16:creationId xmlns:a16="http://schemas.microsoft.com/office/drawing/2014/main" id="{F2A425B2-75AB-4ACD-8D2D-1698CA5AB7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4895850"/>
            <a:ext cx="528637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088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Branch B current shown. Its two series resistors carry the same current.</a:t>
            </a:r>
          </a:p>
        </p:txBody>
      </p:sp>
      <p:sp>
        <p:nvSpPr>
          <p:cNvPr id="54" name="ch05-label-0">
            <a:extLst xmlns:a="http://schemas.openxmlformats.org/drawingml/2006/main">
              <a:ext uri="{FF2B5EF4-FFF2-40B4-BE49-F238E27FC236}">
                <a16:creationId xmlns:a16="http://schemas.microsoft.com/office/drawing/2014/main" id="{396B2AD6-D6F6-4540-9F0C-906ABB792E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180975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DC VOLTS FIRST</a:t>
            </a:r>
          </a:p>
        </p:txBody>
      </p:sp>
      <p:sp>
        <p:nvSpPr>
          <p:cNvPr id="55" name="ch05-body-0">
            <a:extLst xmlns:a="http://schemas.openxmlformats.org/drawingml/2006/main">
              <a:ext uri="{FF2B5EF4-FFF2-40B4-BE49-F238E27FC236}">
                <a16:creationId xmlns:a16="http://schemas.microsoft.com/office/drawing/2014/main" id="{58BAFDDC-005D-4132-81E4-C84B5961F9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07645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Measure across A and across all of B. Record both. Then disconnect the pack.</a:t>
            </a:r>
          </a:p>
        </p:txBody>
      </p:sp>
      <p:sp>
        <p:nvSpPr>
          <p:cNvPr id="56" name="ch05-label-1">
            <a:extLst xmlns:a="http://schemas.openxmlformats.org/drawingml/2006/main">
              <a:ext uri="{FF2B5EF4-FFF2-40B4-BE49-F238E27FC236}">
                <a16:creationId xmlns:a16="http://schemas.microsoft.com/office/drawing/2014/main" id="{0D582FAB-926C-4619-8796-AFBC565486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905125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CURRENT IN BRANCH B</a:t>
            </a:r>
          </a:p>
        </p:txBody>
      </p:sp>
      <p:sp>
        <p:nvSpPr>
          <p:cNvPr id="57" name="ch05-body-1">
            <a:extLst xmlns:a="http://schemas.openxmlformats.org/drawingml/2006/main">
              <a:ext uri="{FF2B5EF4-FFF2-40B4-BE49-F238E27FC236}">
                <a16:creationId xmlns:a16="http://schemas.microsoft.com/office/drawing/2014/main" id="{C70CCE38-F41C-4FFA-B884-B70689B279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3171825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ns1:p xmlns:ns1="http://schemas.openxmlformats.org/drawingml/2006/main">
            <ns1:pPr>
              <ns1:buNone/>
              <ns1:defRPr sz="1575" b="0">
                <ns1:solidFill>
                  <ns1:srgbClr val="FFFFFF"/>
                </ns1:solidFill>
                <ns1:latin typeface="Arial"/>
                <ns1:ea typeface="Arial"/>
                <ns1:cs typeface="Arial"/>
              </ns1:defRPr>
            </ns1:pPr>
            <ns1:r>
              <ns1:rPr sz="1575" b="0">
                <ns1:solidFill>
                  <ns1:srgbClr val="FFFFFF"/>
                </ns1:solidFill>
                <ns1:latin typeface="Arial"/>
                <ns1:ea typeface="Arial"/>
                <ns1:cs typeface="Arial"/>
              </ns1:rPr>
              <ns1:t>Replace the blue R2 feed with the current meter. Red to + rail, COM to R2 upper.</ns1:t>
            </ns1:r>
          </ns1:p>
        </p:txBody>
      </p:sp>
      <p:sp>
        <p:nvSpPr>
          <p:cNvPr id="58" name="ch05-label-2">
            <a:extLst xmlns:a="http://schemas.openxmlformats.org/drawingml/2006/main">
              <a:ext uri="{FF2B5EF4-FFF2-40B4-BE49-F238E27FC236}">
                <a16:creationId xmlns:a16="http://schemas.microsoft.com/office/drawing/2014/main" id="{47F855DA-BE59-4040-8A10-E99BAA57B9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00050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CURRENT IN BRANCH A</a:t>
            </a:r>
          </a:p>
        </p:txBody>
      </p:sp>
      <p:sp>
        <p:nvSpPr>
          <p:cNvPr id="59" name="ch05-body-2">
            <a:extLst xmlns:a="http://schemas.openxmlformats.org/drawingml/2006/main">
              <a:ext uri="{FF2B5EF4-FFF2-40B4-BE49-F238E27FC236}">
                <a16:creationId xmlns:a16="http://schemas.microsoft.com/office/drawing/2014/main" id="{622423EB-2EC3-45D7-AFA4-93FA6B3731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26720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ns0:p xmlns:ns0="http://schemas.openxmlformats.org/drawingml/2006/main">
            <ns0:pPr>
              <ns0:buNone/>
              <ns0:defRPr sz="1575" b="0">
                <ns0:solidFill>
                  <ns0:srgbClr val="FFFFFF"/>
                </ns0:solidFill>
                <ns0:latin typeface="Arial"/>
                <ns0:ea typeface="Arial"/>
                <ns0:cs typeface="Arial"/>
              </ns0:defRPr>
            </ns0:pPr>
            <ns0:r>
              <ns0:rPr sz="1575" b="0">
                <ns0:solidFill>
                  <ns0:srgbClr val="FFFFFF"/>
                </ns0:solidFill>
                <ns0:latin typeface="Arial"/>
                <ns0:ea typeface="Arial"/>
                <ns0:cs typeface="Arial"/>
              </ns0:rPr>
              <ns0:t>Power off. Restore blue. Meter replaces green. Check, measure, power off and restore.</ns0:t>
            </ns0:r>
          </ns0:p>
        </p:txBody>
      </p:sp>
      <p:sp>
        <p:nvSpPr>
          <p:cNvPr id="60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B78F8E2F-10B0-43C1-9EC6-B403CE08B1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61" name="ch05-check">
            <a:extLst xmlns:a="http://schemas.openxmlformats.org/drawingml/2006/main">
              <a:ext uri="{FF2B5EF4-FFF2-40B4-BE49-F238E27FC236}">
                <a16:creationId xmlns:a16="http://schemas.microsoft.com/office/drawing/2014/main" id="{B70FB562-474C-4E1A-91F9-501160A4C3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Disconnect for every lead move. Use a suitable fused current range. Return red to V/Ω.</a:t>
            </a:r>
          </a:p>
        </p:txBody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slides/slide19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20C6DF6B-D709-458A-A449-6A6926A42453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ef07aa3c6384470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Unequal branch results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091CE881-E90B-4C1F-8115-09D4E654C0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4     STEP 5 OF 5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051B6BCD-23BC-4AB5-9FB7-BC312E1C56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19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FB793A88-A8CD-487A-B9F7-0A6DFD81A5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19 of 27</a:t>
            </a:r>
          </a:p>
        </p:txBody>
      </p:sp>
      <p:sp>
        <p:nvSpPr>
          <p:cNvPr id="52" name="ch05-table-prompt">
            <a:extLst xmlns:a="http://schemas.openxmlformats.org/drawingml/2006/main">
              <a:ext uri="{FF2B5EF4-FFF2-40B4-BE49-F238E27FC236}">
                <a16:creationId xmlns:a16="http://schemas.microsoft.com/office/drawing/2014/main" id="{F11243B9-1001-4A11-96CD-BBFCB3EEB5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1790700"/>
            <a:ext cx="857250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Use the voltage across the whole branch in I = V ÷ Rbranch.</a:t>
            </a:r>
          </a:p>
        </p:txBody>
      </p:sp>
      <p:graphicFrame>
        <p:nvGraphicFrame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9645B782-35A7-44F9-9E79-A9DA4A74188E}"/>
              </a:ext>
            </a:extLst>
          </p:cNvPr>
          <p:cNvGraphicFramePr/>
          <p:nvPr/>
        </p:nvGraphicFramePr>
        <p:xfrm>
          <a:off xmlns:a="http://schemas.openxmlformats.org/drawingml/2006/main" x="2286000" y="2428875"/>
          <a:ext xmlns:a="http://schemas.openxmlformats.org/drawingml/2006/main" cx="8572500" cy="2190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2857500"/>
                <a:gridCol w="2857500"/>
                <a:gridCol w="2857500"/>
              </a:tblGrid>
              <a:tr h="547688"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F1C40F"/>
                          </a:solidFill>
                          <a:latin typeface="Arial"/>
                          <a:ea typeface="Arial"/>
                          <a:cs typeface="Arial"/>
                        </a:rPr>
                        <a:t>CURRENT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T w="9525">
                      <a:solidFill>
                        <a:srgbClr val="001923"/>
                      </a:solidFill>
                      <a:prstDash val="solid"/>
                    </a:lnT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830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F1C40F"/>
                          </a:solidFill>
                          <a:latin typeface="Arial"/>
                          <a:ea typeface="Arial"/>
                          <a:cs typeface="Arial"/>
                        </a:rPr>
                        <a:t>PREDICT (mA)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T w="9525">
                      <a:solidFill>
                        <a:srgbClr val="001923"/>
                      </a:solidFill>
                      <a:prstDash val="solid"/>
                    </a:lnT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830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F1C40F"/>
                          </a:solidFill>
                          <a:latin typeface="Arial"/>
                          <a:ea typeface="Arial"/>
                          <a:cs typeface="Arial"/>
                        </a:rPr>
                        <a:t>RESULT (mA)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T w="9525">
                      <a:solidFill>
                        <a:srgbClr val="001923"/>
                      </a:solidFill>
                      <a:prstDash val="solid"/>
                    </a:lnT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83040"/>
                    </a:solidFill>
                  </a:tcPr>
                </a:tc>
              </a:tr>
              <a:tr h="547688"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A: R1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calculation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reading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</a:tr>
              <a:tr h="547688"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B: R2 + R3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calculation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reading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</a:tr>
              <a:tr h="547688"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Total: A + B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Add predictions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Add readings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</a:tr>
            </a:tbl>
          </a:graphicData>
        </a:graphic>
      </p:graphicFrame>
      <p:sp>
        <p:nvSpPr>
          <p:cNvPr id="54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49F035A5-4D41-4DB5-8CAD-83EE2FBAF1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55" name="ch05-check">
            <a:extLst xmlns:a="http://schemas.openxmlformats.org/drawingml/2006/main">
              <a:ext uri="{FF2B5EF4-FFF2-40B4-BE49-F238E27FC236}">
                <a16:creationId xmlns:a16="http://schemas.microsoft.com/office/drawing/2014/main" id="{01F754F4-0E9A-4C78-98D9-5391120E7F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ns0:p xmlns:ns0="http://schemas.openxmlformats.org/drawingml/2006/main">
            <ns0:pPr>
              <ns0:buNone/>
              <ns0:defRPr sz="1500" b="0">
                <ns0:solidFill>
                  <ns0:srgbClr val="FFF2A8"/>
                </ns0:solidFill>
                <ns0:latin typeface="Arial"/>
                <ns0:ea typeface="Arial"/>
                <ns0:cs typeface="Arial"/>
              </ns0:defRPr>
            </ns0:pPr>
            <ns0:r>
              <ns0:rPr sz="1500" b="0">
                <ns0:solidFill>
                  <ns0:srgbClr val="FFF2A8"/>
                </ns0:solidFill>
                <ns0:latin typeface="Arial"/>
                <ns0:ea typeface="Arial"/>
                <ns0:cs typeface="Arial"/>
              </ns0:rPr>
              <ns0:t>Sum unrounded branch currents. Round the total last. Which branch draws more, and why?</ns0:t>
            </ns0:r>
          </ns0:p>
        </p:txBody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slides/slide20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F1135A16-D8C4-4EE7-B46D-0EEF87F83CB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9a36321f4214c78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An open parallel branch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C4A15779-12CA-42EF-99EB-FFFDB01AFF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5     STEP 1 OF 5     SCHEMATIC FIRST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54A517CF-F244-47B5-9E92-B6FB0605DB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20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84789721-3603-43E5-950C-E8B9DCC7EF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20 of 27</a:t>
            </a:r>
          </a:p>
        </p:txBody>
      </p:sp>
      <p:sp>
        <p:nvSpPr>
          <p:cNvPr id="53" name="ch05-caption">
            <a:extLst xmlns:a="http://schemas.openxmlformats.org/drawingml/2006/main">
              <a:ext uri="{FF2B5EF4-FFF2-40B4-BE49-F238E27FC236}">
                <a16:creationId xmlns:a16="http://schemas.microsoft.com/office/drawing/2014/main" id="{CBF93044-F5A0-4412-A02B-A2DCACDBEA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4895850"/>
            <a:ext cx="528637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088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Schematic first. Try the connections before opening the next breadboard view.</a:t>
            </a:r>
          </a:p>
        </p:txBody>
      </p:sp>
      <p:sp>
        <p:nvSpPr>
          <p:cNvPr id="54" name="ch05-label-0">
            <a:extLst xmlns:a="http://schemas.openxmlformats.org/drawingml/2006/main">
              <a:ext uri="{FF2B5EF4-FFF2-40B4-BE49-F238E27FC236}">
                <a16:creationId xmlns:a16="http://schemas.microsoft.com/office/drawing/2014/main" id="{28A8DFA0-9B3B-4893-83A5-40011FC126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180975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RESTORE FIRST</a:t>
            </a:r>
          </a:p>
        </p:txBody>
      </p:sp>
      <p:sp>
        <p:nvSpPr>
          <p:cNvPr id="55" name="ch05-body-0">
            <a:extLst xmlns:a="http://schemas.openxmlformats.org/drawingml/2006/main">
              <a:ext uri="{FF2B5EF4-FFF2-40B4-BE49-F238E27FC236}">
                <a16:creationId xmlns:a16="http://schemas.microsoft.com/office/drawing/2014/main" id="{55812D1B-E5E1-4624-8210-D6DEAB1E32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07645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ns0:p xmlns:ns0="http://schemas.openxmlformats.org/drawingml/2006/main">
            <ns0:pPr>
              <ns0:buNone/>
              <ns0:defRPr sz="1575" b="0">
                <ns0:solidFill>
                  <ns0:srgbClr val="FFFFFF"/>
                </ns0:solidFill>
                <ns0:latin typeface="Arial"/>
                <ns0:ea typeface="Arial"/>
                <ns0:cs typeface="Arial"/>
              </ns0:defRPr>
            </ns0:pPr>
            <ns0:r>
              <ns0:rPr sz="1575" b="0">
                <ns0:solidFill>
                  <ns0:srgbClr val="FFFFFF"/>
                </ns0:solidFill>
                <ns0:latin typeface="Arial"/>
                <ns0:ea typeface="Arial"/>
                <ns0:cs typeface="Arial"/>
              </ns0:rPr>
              <ns0:t>Power off. Remove the series link. Restore R2’s return and R3’s orange feed.</ns0:t>
            </ns0:r>
          </ns0:p>
        </p:txBody>
      </p:sp>
      <p:sp>
        <p:nvSpPr>
          <p:cNvPr id="56" name="ch05-label-1">
            <a:extLst xmlns:a="http://schemas.openxmlformats.org/drawingml/2006/main">
              <a:ext uri="{FF2B5EF4-FFF2-40B4-BE49-F238E27FC236}">
                <a16:creationId xmlns:a16="http://schemas.microsoft.com/office/drawing/2014/main" id="{EF113335-3A3F-42E5-8472-9A6A1F603D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905125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OPEN ONLY R2</a:t>
            </a:r>
          </a:p>
        </p:txBody>
      </p:sp>
      <p:sp>
        <p:nvSpPr>
          <p:cNvPr id="57" name="ch05-body-1">
            <a:extLst xmlns:a="http://schemas.openxmlformats.org/drawingml/2006/main">
              <a:ext uri="{FF2B5EF4-FFF2-40B4-BE49-F238E27FC236}">
                <a16:creationId xmlns:a16="http://schemas.microsoft.com/office/drawing/2014/main" id="{06F139FE-04E1-4CE0-AB05-DD8397DDF1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3171825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ns1:p xmlns:ns1="http://schemas.openxmlformats.org/drawingml/2006/main">
            <ns1:pPr>
              <ns1:buNone/>
              <ns1:defRPr sz="1575" b="0">
                <ns1:solidFill>
                  <ns1:srgbClr val="FFFFFF"/>
                </ns1:solidFill>
                <ns1:latin typeface="Arial"/>
                <ns1:ea typeface="Arial"/>
                <ns1:cs typeface="Arial"/>
              </ns1:defRPr>
            </ns1:pPr>
            <ns1:r>
              <ns1:rPr sz="1575" b="0">
                <ns1:solidFill>
                  <ns1:srgbClr val="FFFFFF"/>
                </ns1:solidFill>
                <ns1:latin typeface="Arial"/>
                <ns1:ea typeface="Arial"/>
                <ns1:cs typeface="Arial"/>
              </ns1:rPr>
              <ns1:t>Predict voltage/current changes. Remove only R2’s blue feed. Keep its return and the other branches.</ns1:t>
            </ns1:r>
          </ns1:p>
        </p:txBody>
      </p:sp>
      <p:sp>
        <p:nvSpPr>
          <p:cNvPr id="58" name="ch05-label-2">
            <a:extLst xmlns:a="http://schemas.openxmlformats.org/drawingml/2006/main">
              <a:ext uri="{FF2B5EF4-FFF2-40B4-BE49-F238E27FC236}">
                <a16:creationId xmlns:a16="http://schemas.microsoft.com/office/drawing/2014/main" id="{07762CFA-1142-4589-B6CE-0E212283F1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00050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DC VOLTAGE TEST</a:t>
            </a:r>
          </a:p>
        </p:txBody>
      </p:sp>
      <p:sp>
        <p:nvSpPr>
          <p:cNvPr id="59" name="ch05-body-2">
            <a:extLst xmlns:a="http://schemas.openxmlformats.org/drawingml/2006/main">
              <a:ext uri="{FF2B5EF4-FFF2-40B4-BE49-F238E27FC236}">
                <a16:creationId xmlns:a16="http://schemas.microsoft.com/office/drawing/2014/main" id="{E227C8F8-F396-4794-AE61-DF50BA71F6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26720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Power after a check. Record R1, R3, R2 and the voltage across the missing feed.</a:t>
            </a:r>
          </a:p>
        </p:txBody>
      </p:sp>
      <p:sp>
        <p:nvSpPr>
          <p:cNvPr id="60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0CCE5C13-DA64-4E50-B9A9-7AD6351030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61" name="ch05-check">
            <a:extLst xmlns:a="http://schemas.openxmlformats.org/drawingml/2006/main">
              <a:ext uri="{FF2B5EF4-FFF2-40B4-BE49-F238E27FC236}">
                <a16:creationId xmlns:a16="http://schemas.microsoft.com/office/drawing/2014/main" id="{0ADCA2B0-BA8D-4920-8FDF-3C33ECE79E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The V meter spans the open feed. Keep the opening in place while taking its voltage.</a:t>
            </a:r>
          </a:p>
        </p:txBody>
      </p:sp>
      <p:sp>
        <p:nvSpPr>
          <p:cNvPr id="62" name="schematic-panel">
            <a:extLst xmlns:a="http://schemas.openxmlformats.org/drawingml/2006/main">
              <a:ext uri="{FF2B5EF4-FFF2-40B4-BE49-F238E27FC236}">
                <a16:creationId xmlns:a16="http://schemas.microsoft.com/office/drawing/2014/main" id="{AC3EAA71-DF85-4659-9E64-4DE9F9B075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1952625"/>
            <a:ext cx="5286375" cy="2905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sp>
        <p:nvSpPr>
          <p:cNvPr id="63" name="schematic-wire-1">
            <a:extLst xmlns:a="http://schemas.openxmlformats.org/drawingml/2006/main">
              <a:ext uri="{FF2B5EF4-FFF2-40B4-BE49-F238E27FC236}">
                <a16:creationId xmlns:a16="http://schemas.microsoft.com/office/drawing/2014/main" id="{94C9FC9D-FC99-4519-8982-0DA37F493A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2524125"/>
            <a:ext cx="9525" cy="690563"/>
          </a:xfrm>
          <a:custGeom xmlns:a="http://schemas.openxmlformats.org/drawingml/2006/main">
            <a:pathLst>
              <a:path w="9525" h="690563">
                <a:moveTo>
                  <a:pt x="0" y="0"/>
                </a:moveTo>
                <a:lnTo>
                  <a:pt x="0" y="690563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4" name="schematic-wire-2">
            <a:extLst xmlns:a="http://schemas.openxmlformats.org/drawingml/2006/main">
              <a:ext uri="{FF2B5EF4-FFF2-40B4-BE49-F238E27FC236}">
                <a16:creationId xmlns:a16="http://schemas.microsoft.com/office/drawing/2014/main" id="{D1FF94C3-9FC1-49B8-88F5-216217BDB8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214688"/>
            <a:ext cx="361950" cy="9525"/>
          </a:xfrm>
          <a:custGeom xmlns:a="http://schemas.openxmlformats.org/drawingml/2006/main">
            <a:pathLst>
              <a:path w="361950" h="9525">
                <a:moveTo>
                  <a:pt x="0" y="0"/>
                </a:moveTo>
                <a:lnTo>
                  <a:pt x="36195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5" name="schematic-wire-3">
            <a:extLst xmlns:a="http://schemas.openxmlformats.org/drawingml/2006/main">
              <a:ext uri="{FF2B5EF4-FFF2-40B4-BE49-F238E27FC236}">
                <a16:creationId xmlns:a16="http://schemas.microsoft.com/office/drawing/2014/main" id="{EAEFD629-A501-481C-96C9-AB7AF12AA2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09875" y="3319463"/>
            <a:ext cx="190500" cy="9525"/>
          </a:xfrm>
          <a:custGeom xmlns:a="http://schemas.openxmlformats.org/drawingml/2006/main">
            <a:pathLst>
              <a:path w="190500" h="9525">
                <a:moveTo>
                  <a:pt x="0" y="0"/>
                </a:moveTo>
                <a:lnTo>
                  <a:pt x="19050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6" name="schematic-wire-4">
            <a:extLst xmlns:a="http://schemas.openxmlformats.org/drawingml/2006/main">
              <a:ext uri="{FF2B5EF4-FFF2-40B4-BE49-F238E27FC236}">
                <a16:creationId xmlns:a16="http://schemas.microsoft.com/office/drawing/2014/main" id="{5C04753F-D61C-4C6C-B548-850C2FCB6C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3319463"/>
            <a:ext cx="9525" cy="133350"/>
          </a:xfrm>
          <a:custGeom xmlns:a="http://schemas.openxmlformats.org/drawingml/2006/main">
            <a:pathLst>
              <a:path w="9525" h="133350">
                <a:moveTo>
                  <a:pt x="0" y="0"/>
                </a:moveTo>
                <a:lnTo>
                  <a:pt x="0" y="1333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7" name="schematic-wire-5">
            <a:extLst xmlns:a="http://schemas.openxmlformats.org/drawingml/2006/main">
              <a:ext uri="{FF2B5EF4-FFF2-40B4-BE49-F238E27FC236}">
                <a16:creationId xmlns:a16="http://schemas.microsoft.com/office/drawing/2014/main" id="{3C7872CF-CDD8-4912-9211-20C6B5E9E4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452813"/>
            <a:ext cx="361950" cy="9525"/>
          </a:xfrm>
          <a:custGeom xmlns:a="http://schemas.openxmlformats.org/drawingml/2006/main">
            <a:pathLst>
              <a:path w="361950" h="9525">
                <a:moveTo>
                  <a:pt x="0" y="0"/>
                </a:moveTo>
                <a:lnTo>
                  <a:pt x="36195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8" name="schematic-wire-6">
            <a:extLst xmlns:a="http://schemas.openxmlformats.org/drawingml/2006/main">
              <a:ext uri="{FF2B5EF4-FFF2-40B4-BE49-F238E27FC236}">
                <a16:creationId xmlns:a16="http://schemas.microsoft.com/office/drawing/2014/main" id="{EB679311-7151-4A86-A86A-B14BDA6D64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09875" y="3557588"/>
            <a:ext cx="190500" cy="9525"/>
          </a:xfrm>
          <a:custGeom xmlns:a="http://schemas.openxmlformats.org/drawingml/2006/main">
            <a:pathLst>
              <a:path w="190500" h="9525">
                <a:moveTo>
                  <a:pt x="0" y="0"/>
                </a:moveTo>
                <a:lnTo>
                  <a:pt x="19050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9" name="schematic-wire-7">
            <a:extLst xmlns:a="http://schemas.openxmlformats.org/drawingml/2006/main">
              <a:ext uri="{FF2B5EF4-FFF2-40B4-BE49-F238E27FC236}">
                <a16:creationId xmlns:a16="http://schemas.microsoft.com/office/drawing/2014/main" id="{F3A08E66-DBCA-4DC9-B305-073E5EA999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3557588"/>
            <a:ext cx="9525" cy="728663"/>
          </a:xfrm>
          <a:custGeom xmlns:a="http://schemas.openxmlformats.org/drawingml/2006/main">
            <a:pathLst>
              <a:path w="9525" h="728663">
                <a:moveTo>
                  <a:pt x="0" y="0"/>
                </a:moveTo>
                <a:lnTo>
                  <a:pt x="0" y="728663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0" name="schematic-label-8">
            <a:extLst xmlns:a="http://schemas.openxmlformats.org/drawingml/2006/main">
              <a:ext uri="{FF2B5EF4-FFF2-40B4-BE49-F238E27FC236}">
                <a16:creationId xmlns:a16="http://schemas.microsoft.com/office/drawing/2014/main" id="{392C14D1-7D58-426F-B1A9-6A610A4A95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81275" y="3043238"/>
            <a:ext cx="190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defPPr>
            <a:lvl1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1pPr>
            <a:lvl2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2pPr>
            <a:lvl3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3pPr>
            <a:lvl4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4pPr>
            <a:lvl5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5pPr>
            <a:lvl6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6pPr>
            <a:lvl7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7pPr>
            <a:lvl8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8pPr>
            <a:lvl9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pPr>
            <a:r>
              <a:rPr sz="1500" b="1">
                <a:solidFill>
                  <a:srgbClr val="B4232C"/>
                </a:solidFill>
                <a:latin typeface="Arial"/>
                <a:ea typeface="Arial"/>
                <a:cs typeface="Arial"/>
              </a:rPr>
              <a:t>+</a:t>
            </a:r>
          </a:p>
        </p:txBody>
      </p:sp>
      <p:sp>
        <p:nvSpPr>
          <p:cNvPr id="71" name="schematic-label-9">
            <a:extLst xmlns:a="http://schemas.openxmlformats.org/drawingml/2006/main">
              <a:ext uri="{FF2B5EF4-FFF2-40B4-BE49-F238E27FC236}">
                <a16:creationId xmlns:a16="http://schemas.microsoft.com/office/drawing/2014/main" id="{8ED8602F-76D3-49C9-9922-8FD6830F77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81275" y="3519488"/>
            <a:ext cx="190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5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−</a:t>
            </a:r>
          </a:p>
        </p:txBody>
      </p:sp>
      <p:sp>
        <p:nvSpPr>
          <p:cNvPr id="72" name="schematic-label-10">
            <a:extLst xmlns:a="http://schemas.openxmlformats.org/drawingml/2006/main">
              <a:ext uri="{FF2B5EF4-FFF2-40B4-BE49-F238E27FC236}">
                <a16:creationId xmlns:a16="http://schemas.microsoft.com/office/drawing/2014/main" id="{C018E889-C9D7-4529-93BC-F4BD18915A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143250" y="3195638"/>
            <a:ext cx="809625" cy="638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B1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3 V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2×AAA</a:t>
            </a:r>
          </a:p>
        </p:txBody>
      </p:sp>
      <p:sp>
        <p:nvSpPr>
          <p:cNvPr id="73" name="schematic-wire-11">
            <a:extLst xmlns:a="http://schemas.openxmlformats.org/drawingml/2006/main">
              <a:ext uri="{FF2B5EF4-FFF2-40B4-BE49-F238E27FC236}">
                <a16:creationId xmlns:a16="http://schemas.microsoft.com/office/drawing/2014/main" id="{64339D3A-70B9-4BC3-9EBD-AAF40DD65A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2524125"/>
            <a:ext cx="3667125" cy="9525"/>
          </a:xfrm>
          <a:custGeom xmlns:a="http://schemas.openxmlformats.org/drawingml/2006/main">
            <a:pathLst>
              <a:path w="3667125" h="9525">
                <a:moveTo>
                  <a:pt x="0" y="0"/>
                </a:moveTo>
                <a:lnTo>
                  <a:pt x="3667125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4" name="schematic-wire-12">
            <a:extLst xmlns:a="http://schemas.openxmlformats.org/drawingml/2006/main">
              <a:ext uri="{FF2B5EF4-FFF2-40B4-BE49-F238E27FC236}">
                <a16:creationId xmlns:a16="http://schemas.microsoft.com/office/drawing/2014/main" id="{088C39CA-3F77-4B17-AC5C-82AB50ACDC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4286250"/>
            <a:ext cx="3667125" cy="9525"/>
          </a:xfrm>
          <a:custGeom xmlns:a="http://schemas.openxmlformats.org/drawingml/2006/main">
            <a:pathLst>
              <a:path w="3667125" h="9525">
                <a:moveTo>
                  <a:pt x="3667125" y="0"/>
                </a:moveTo>
                <a:lnTo>
                  <a:pt x="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5" name="schematic-node-13">
            <a:extLst xmlns:a="http://schemas.openxmlformats.org/drawingml/2006/main">
              <a:ext uri="{FF2B5EF4-FFF2-40B4-BE49-F238E27FC236}">
                <a16:creationId xmlns:a16="http://schemas.microsoft.com/office/drawing/2014/main" id="{672AAAD9-EB70-4B31-8EB9-04B4D74E80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24955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76" name="schematic-node-14">
            <a:extLst xmlns:a="http://schemas.openxmlformats.org/drawingml/2006/main">
              <a:ext uri="{FF2B5EF4-FFF2-40B4-BE49-F238E27FC236}">
                <a16:creationId xmlns:a16="http://schemas.microsoft.com/office/drawing/2014/main" id="{CB8DBEF3-B81B-4AE2-932C-4AF5E6839F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425767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77" name="schematic-wire-15">
            <a:extLst xmlns:a="http://schemas.openxmlformats.org/drawingml/2006/main">
              <a:ext uri="{FF2B5EF4-FFF2-40B4-BE49-F238E27FC236}">
                <a16:creationId xmlns:a16="http://schemas.microsoft.com/office/drawing/2014/main" id="{0437C567-48DB-4503-9BAC-716AB0B1F1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38625" y="2524125"/>
            <a:ext cx="9525" cy="714375"/>
          </a:xfrm>
          <a:custGeom xmlns:a="http://schemas.openxmlformats.org/drawingml/2006/main">
            <a:pathLst>
              <a:path w="9525" h="714375">
                <a:moveTo>
                  <a:pt x="0" y="0"/>
                </a:moveTo>
                <a:lnTo>
                  <a:pt x="0" y="71437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8" name="schematic-wire-16">
            <a:extLst xmlns:a="http://schemas.openxmlformats.org/drawingml/2006/main">
              <a:ext uri="{FF2B5EF4-FFF2-40B4-BE49-F238E27FC236}">
                <a16:creationId xmlns:a16="http://schemas.microsoft.com/office/drawing/2014/main" id="{39C076F9-AEB7-49FC-AD42-B70995FBA5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81475" y="3238500"/>
            <a:ext cx="114300" cy="571500"/>
          </a:xfrm>
          <a:custGeom xmlns:a="http://schemas.openxmlformats.org/drawingml/2006/main">
            <a:pathLst>
              <a:path w="114300" h="571500">
                <a:moveTo>
                  <a:pt x="57150" y="0"/>
                </a:moveTo>
                <a:lnTo>
                  <a:pt x="0" y="35719"/>
                </a:lnTo>
                <a:lnTo>
                  <a:pt x="114300" y="107156"/>
                </a:lnTo>
                <a:lnTo>
                  <a:pt x="0" y="178594"/>
                </a:lnTo>
                <a:lnTo>
                  <a:pt x="114300" y="250031"/>
                </a:lnTo>
                <a:lnTo>
                  <a:pt x="0" y="321469"/>
                </a:lnTo>
                <a:lnTo>
                  <a:pt x="114300" y="392906"/>
                </a:lnTo>
                <a:lnTo>
                  <a:pt x="0" y="464344"/>
                </a:lnTo>
                <a:lnTo>
                  <a:pt x="114300" y="535781"/>
                </a:lnTo>
                <a:lnTo>
                  <a:pt x="57150" y="5715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9" name="schematic-label-17">
            <a:extLst xmlns:a="http://schemas.openxmlformats.org/drawingml/2006/main">
              <a:ext uri="{FF2B5EF4-FFF2-40B4-BE49-F238E27FC236}">
                <a16:creationId xmlns:a16="http://schemas.microsoft.com/office/drawing/2014/main" id="{A5F9D5CF-A852-413A-B025-3411A2B953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71975" y="3333750"/>
            <a:ext cx="752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R1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80" name="schematic-wire-18">
            <a:extLst xmlns:a="http://schemas.openxmlformats.org/drawingml/2006/main">
              <a:ext uri="{FF2B5EF4-FFF2-40B4-BE49-F238E27FC236}">
                <a16:creationId xmlns:a16="http://schemas.microsoft.com/office/drawing/2014/main" id="{2B7D6E14-19F5-406F-A48C-0205DFC0DF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38625" y="3810000"/>
            <a:ext cx="9525" cy="476250"/>
          </a:xfrm>
          <a:custGeom xmlns:a="http://schemas.openxmlformats.org/drawingml/2006/main">
            <a:pathLst>
              <a:path w="9525" h="476250">
                <a:moveTo>
                  <a:pt x="0" y="0"/>
                </a:moveTo>
                <a:lnTo>
                  <a:pt x="0" y="4762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1" name="schematic-node-19">
            <a:extLst xmlns:a="http://schemas.openxmlformats.org/drawingml/2006/main">
              <a:ext uri="{FF2B5EF4-FFF2-40B4-BE49-F238E27FC236}">
                <a16:creationId xmlns:a16="http://schemas.microsoft.com/office/drawing/2014/main" id="{0AEC3BDD-E850-417E-8524-43C1652FBB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81625" y="24955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2" name="schematic-node-20">
            <a:extLst xmlns:a="http://schemas.openxmlformats.org/drawingml/2006/main">
              <a:ext uri="{FF2B5EF4-FFF2-40B4-BE49-F238E27FC236}">
                <a16:creationId xmlns:a16="http://schemas.microsoft.com/office/drawing/2014/main" id="{A3453E4C-5493-4C6A-9AF9-D0FB625075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81625" y="425767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3" name="schematic-wire-21">
            <a:extLst xmlns:a="http://schemas.openxmlformats.org/drawingml/2006/main">
              <a:ext uri="{FF2B5EF4-FFF2-40B4-BE49-F238E27FC236}">
                <a16:creationId xmlns:a16="http://schemas.microsoft.com/office/drawing/2014/main" id="{2C79F394-386D-4A80-8259-44EAA8DC93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10200" y="2524125"/>
            <a:ext cx="9525" cy="266700"/>
          </a:xfrm>
          <a:custGeom xmlns:a="http://schemas.openxmlformats.org/drawingml/2006/main">
            <a:pathLst>
              <a:path w="9525" h="266700">
                <a:moveTo>
                  <a:pt x="0" y="0"/>
                </a:moveTo>
                <a:lnTo>
                  <a:pt x="0" y="2667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4" name="schematic-node-22">
            <a:extLst xmlns:a="http://schemas.openxmlformats.org/drawingml/2006/main">
              <a:ext uri="{FF2B5EF4-FFF2-40B4-BE49-F238E27FC236}">
                <a16:creationId xmlns:a16="http://schemas.microsoft.com/office/drawing/2014/main" id="{804AA42E-42FD-41E6-91A1-BCFB01B598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81625" y="27622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5" name="schematic-node-23">
            <a:extLst xmlns:a="http://schemas.openxmlformats.org/drawingml/2006/main">
              <a:ext uri="{FF2B5EF4-FFF2-40B4-BE49-F238E27FC236}">
                <a16:creationId xmlns:a16="http://schemas.microsoft.com/office/drawing/2014/main" id="{8B97B0E6-AE17-4EEC-9F79-338E2AA66E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81625" y="304800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6" name="schematic-wire-24">
            <a:extLst xmlns:a="http://schemas.openxmlformats.org/drawingml/2006/main">
              <a:ext uri="{FF2B5EF4-FFF2-40B4-BE49-F238E27FC236}">
                <a16:creationId xmlns:a16="http://schemas.microsoft.com/office/drawing/2014/main" id="{9C02C7F9-C3ED-40F5-B731-6C7CA453F0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10200" y="3076575"/>
            <a:ext cx="9525" cy="161925"/>
          </a:xfrm>
          <a:custGeom xmlns:a="http://schemas.openxmlformats.org/drawingml/2006/main">
            <a:pathLst>
              <a:path w="9525" h="161925">
                <a:moveTo>
                  <a:pt x="0" y="0"/>
                </a:moveTo>
                <a:lnTo>
                  <a:pt x="0" y="16192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7" name="schematic-label-25">
            <a:extLst xmlns:a="http://schemas.openxmlformats.org/drawingml/2006/main">
              <a:ext uri="{FF2B5EF4-FFF2-40B4-BE49-F238E27FC236}">
                <a16:creationId xmlns:a16="http://schemas.microsoft.com/office/drawing/2014/main" id="{92AB9D39-88F3-45BA-A08D-4AD790F446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19400"/>
            <a:ext cx="52387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defPPr>
            <a:lvl1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1pPr>
            <a:lvl2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2pPr>
            <a:lvl3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3pPr>
            <a:lvl4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4pPr>
            <a:lvl5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5pPr>
            <a:lvl6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6pPr>
            <a:lvl7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7pPr>
            <a:lvl8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8pPr>
            <a:lvl9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B4232C"/>
                </a:solidFill>
                <a:latin typeface="Arial"/>
                <a:ea typeface="Arial"/>
                <a:cs typeface="Arial"/>
              </a:rPr>
              <a:t>OPEN</a:t>
            </a:r>
          </a:p>
        </p:txBody>
      </p:sp>
      <p:sp>
        <p:nvSpPr>
          <p:cNvPr id="88" name="schematic-wire-26">
            <a:extLst xmlns:a="http://schemas.openxmlformats.org/drawingml/2006/main">
              <a:ext uri="{FF2B5EF4-FFF2-40B4-BE49-F238E27FC236}">
                <a16:creationId xmlns:a16="http://schemas.microsoft.com/office/drawing/2014/main" id="{C694E391-9C69-4D53-90C0-CB4D6894E7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53050" y="3238500"/>
            <a:ext cx="114300" cy="571500"/>
          </a:xfrm>
          <a:custGeom xmlns:a="http://schemas.openxmlformats.org/drawingml/2006/main">
            <a:pathLst>
              <a:path w="114300" h="571500">
                <a:moveTo>
                  <a:pt x="57150" y="0"/>
                </a:moveTo>
                <a:lnTo>
                  <a:pt x="0" y="35719"/>
                </a:lnTo>
                <a:lnTo>
                  <a:pt x="114300" y="107156"/>
                </a:lnTo>
                <a:lnTo>
                  <a:pt x="0" y="178594"/>
                </a:lnTo>
                <a:lnTo>
                  <a:pt x="114300" y="250031"/>
                </a:lnTo>
                <a:lnTo>
                  <a:pt x="0" y="321469"/>
                </a:lnTo>
                <a:lnTo>
                  <a:pt x="114300" y="392906"/>
                </a:lnTo>
                <a:lnTo>
                  <a:pt x="0" y="464344"/>
                </a:lnTo>
                <a:lnTo>
                  <a:pt x="114300" y="535781"/>
                </a:lnTo>
                <a:lnTo>
                  <a:pt x="57150" y="5715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9" name="schematic-label-27">
            <a:extLst xmlns:a="http://schemas.openxmlformats.org/drawingml/2006/main">
              <a:ext uri="{FF2B5EF4-FFF2-40B4-BE49-F238E27FC236}">
                <a16:creationId xmlns:a16="http://schemas.microsoft.com/office/drawing/2014/main" id="{596DF0E0-A4B6-4C5A-BAFB-21A394BD2B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43550" y="3333750"/>
            <a:ext cx="752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R2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90" name="schematic-wire-28">
            <a:extLst xmlns:a="http://schemas.openxmlformats.org/drawingml/2006/main">
              <a:ext uri="{FF2B5EF4-FFF2-40B4-BE49-F238E27FC236}">
                <a16:creationId xmlns:a16="http://schemas.microsoft.com/office/drawing/2014/main" id="{1423CC0E-FE9E-4ECE-98F4-F40C27576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10200" y="3810000"/>
            <a:ext cx="9525" cy="476250"/>
          </a:xfrm>
          <a:custGeom xmlns:a="http://schemas.openxmlformats.org/drawingml/2006/main">
            <a:pathLst>
              <a:path w="9525" h="476250">
                <a:moveTo>
                  <a:pt x="0" y="0"/>
                </a:moveTo>
                <a:lnTo>
                  <a:pt x="0" y="4762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1" name="schematic-node-29">
            <a:extLst xmlns:a="http://schemas.openxmlformats.org/drawingml/2006/main">
              <a:ext uri="{FF2B5EF4-FFF2-40B4-BE49-F238E27FC236}">
                <a16:creationId xmlns:a16="http://schemas.microsoft.com/office/drawing/2014/main" id="{B34D1CC7-5946-4DF8-B2DE-097594CC9C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43675" y="24955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92" name="schematic-node-30">
            <a:extLst xmlns:a="http://schemas.openxmlformats.org/drawingml/2006/main">
              <a:ext uri="{FF2B5EF4-FFF2-40B4-BE49-F238E27FC236}">
                <a16:creationId xmlns:a16="http://schemas.microsoft.com/office/drawing/2014/main" id="{53EDC7FD-7C7D-424A-92F2-EB7F36B98D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43675" y="425767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93" name="schematic-wire-31">
            <a:extLst xmlns:a="http://schemas.openxmlformats.org/drawingml/2006/main">
              <a:ext uri="{FF2B5EF4-FFF2-40B4-BE49-F238E27FC236}">
                <a16:creationId xmlns:a16="http://schemas.microsoft.com/office/drawing/2014/main" id="{5FEB8BFA-37CC-468A-B07B-EF88491DA7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2524125"/>
            <a:ext cx="9525" cy="714375"/>
          </a:xfrm>
          <a:custGeom xmlns:a="http://schemas.openxmlformats.org/drawingml/2006/main">
            <a:pathLst>
              <a:path w="9525" h="714375">
                <a:moveTo>
                  <a:pt x="0" y="0"/>
                </a:moveTo>
                <a:lnTo>
                  <a:pt x="0" y="71437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4" name="schematic-wire-32">
            <a:extLst xmlns:a="http://schemas.openxmlformats.org/drawingml/2006/main">
              <a:ext uri="{FF2B5EF4-FFF2-40B4-BE49-F238E27FC236}">
                <a16:creationId xmlns:a16="http://schemas.microsoft.com/office/drawing/2014/main" id="{D0DDC943-23F0-46E7-AC74-642706450C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15100" y="3238500"/>
            <a:ext cx="114300" cy="571500"/>
          </a:xfrm>
          <a:custGeom xmlns:a="http://schemas.openxmlformats.org/drawingml/2006/main">
            <a:pathLst>
              <a:path w="114300" h="571500">
                <a:moveTo>
                  <a:pt x="57150" y="0"/>
                </a:moveTo>
                <a:lnTo>
                  <a:pt x="0" y="35719"/>
                </a:lnTo>
                <a:lnTo>
                  <a:pt x="114300" y="107156"/>
                </a:lnTo>
                <a:lnTo>
                  <a:pt x="0" y="178594"/>
                </a:lnTo>
                <a:lnTo>
                  <a:pt x="114300" y="250031"/>
                </a:lnTo>
                <a:lnTo>
                  <a:pt x="0" y="321469"/>
                </a:lnTo>
                <a:lnTo>
                  <a:pt x="114300" y="392906"/>
                </a:lnTo>
                <a:lnTo>
                  <a:pt x="0" y="464344"/>
                </a:lnTo>
                <a:lnTo>
                  <a:pt x="114300" y="535781"/>
                </a:lnTo>
                <a:lnTo>
                  <a:pt x="57150" y="5715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5" name="schematic-label-33">
            <a:extLst xmlns:a="http://schemas.openxmlformats.org/drawingml/2006/main">
              <a:ext uri="{FF2B5EF4-FFF2-40B4-BE49-F238E27FC236}">
                <a16:creationId xmlns:a16="http://schemas.microsoft.com/office/drawing/2014/main" id="{0D179A24-DF2E-40BA-9DB9-C2CF7D617F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05600" y="3333750"/>
            <a:ext cx="752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R3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96" name="schematic-wire-34">
            <a:extLst xmlns:a="http://schemas.openxmlformats.org/drawingml/2006/main">
              <a:ext uri="{FF2B5EF4-FFF2-40B4-BE49-F238E27FC236}">
                <a16:creationId xmlns:a16="http://schemas.microsoft.com/office/drawing/2014/main" id="{4E05AFCD-1DA6-45F7-A9FC-AD559A3A8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3810000"/>
            <a:ext cx="9525" cy="476250"/>
          </a:xfrm>
          <a:custGeom xmlns:a="http://schemas.openxmlformats.org/drawingml/2006/main">
            <a:pathLst>
              <a:path w="9525" h="476250">
                <a:moveTo>
                  <a:pt x="0" y="0"/>
                </a:moveTo>
                <a:lnTo>
                  <a:pt x="0" y="4762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7" name="schematic-wire-35">
            <a:extLst xmlns:a="http://schemas.openxmlformats.org/drawingml/2006/main">
              <a:ext uri="{FF2B5EF4-FFF2-40B4-BE49-F238E27FC236}">
                <a16:creationId xmlns:a16="http://schemas.microsoft.com/office/drawing/2014/main" id="{E3CDAB78-8C72-4922-BB24-45E9B6F23D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10200" y="2647950"/>
            <a:ext cx="561975" cy="142875"/>
          </a:xfrm>
          <a:custGeom xmlns:a="http://schemas.openxmlformats.org/drawingml/2006/main">
            <a:pathLst>
              <a:path w="561975" h="142875">
                <a:moveTo>
                  <a:pt x="0" y="142875"/>
                </a:moveTo>
                <a:lnTo>
                  <a:pt x="323850" y="142875"/>
                </a:lnTo>
                <a:lnTo>
                  <a:pt x="323850" y="0"/>
                </a:lnTo>
                <a:lnTo>
                  <a:pt x="561975" y="0"/>
                </a:lnTo>
                <a:lnTo>
                  <a:pt x="561975" y="1143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B4232C"/>
            </a:solidFill>
          </a:ln>
        </p:spPr>
      </p:sp>
      <p:sp>
        <p:nvSpPr>
          <p:cNvPr id="98" name="schematic-wire-36">
            <a:extLst xmlns:a="http://schemas.openxmlformats.org/drawingml/2006/main">
              <a:ext uri="{FF2B5EF4-FFF2-40B4-BE49-F238E27FC236}">
                <a16:creationId xmlns:a16="http://schemas.microsoft.com/office/drawing/2014/main" id="{C517C2BA-4CED-4581-BD46-16E4D4592C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10200" y="3076575"/>
            <a:ext cx="561975" cy="142875"/>
          </a:xfrm>
          <a:custGeom xmlns:a="http://schemas.openxmlformats.org/drawingml/2006/main">
            <a:pathLst>
              <a:path w="561975" h="142875">
                <a:moveTo>
                  <a:pt x="0" y="0"/>
                </a:moveTo>
                <a:lnTo>
                  <a:pt x="323850" y="0"/>
                </a:lnTo>
                <a:lnTo>
                  <a:pt x="323850" y="142875"/>
                </a:lnTo>
                <a:lnTo>
                  <a:pt x="561975" y="142875"/>
                </a:lnTo>
                <a:lnTo>
                  <a:pt x="561975" y="2857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9" name="schematic-node-37">
            <a:extLst xmlns:a="http://schemas.openxmlformats.org/drawingml/2006/main">
              <a:ext uri="{FF2B5EF4-FFF2-40B4-BE49-F238E27FC236}">
                <a16:creationId xmlns:a16="http://schemas.microsoft.com/office/drawing/2014/main" id="{B96DE8AE-9423-4C90-8809-0E005064C8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00725" y="2762250"/>
            <a:ext cx="342900" cy="3429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100" name="schematic-label-38">
            <a:extLst xmlns:a="http://schemas.openxmlformats.org/drawingml/2006/main">
              <a:ext uri="{FF2B5EF4-FFF2-40B4-BE49-F238E27FC236}">
                <a16:creationId xmlns:a16="http://schemas.microsoft.com/office/drawing/2014/main" id="{F8A46F99-AE7D-4BBE-918F-D8C8F66D35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00725" y="2790825"/>
            <a:ext cx="3429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V</a:t>
            </a:r>
          </a:p>
        </p:txBody>
      </p:sp>
      <p:sp>
        <p:nvSpPr>
          <p:cNvPr id="101" name="schematic-label-39">
            <a:extLst xmlns:a="http://schemas.openxmlformats.org/drawingml/2006/main">
              <a:ext uri="{FF2B5EF4-FFF2-40B4-BE49-F238E27FC236}">
                <a16:creationId xmlns:a16="http://schemas.microsoft.com/office/drawing/2014/main" id="{D4D1A12B-B32C-4564-B00B-DC47514DAC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0" y="2571750"/>
            <a:ext cx="190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B4232C"/>
                </a:solidFill>
                <a:latin typeface="Arial"/>
                <a:ea typeface="Arial"/>
                <a:cs typeface="Arial"/>
              </a:rPr>
              <a:t>+</a:t>
            </a:r>
          </a:p>
        </p:txBody>
      </p:sp>
      <p:sp>
        <p:nvSpPr>
          <p:cNvPr id="102" name="schematic-label-40">
            <a:extLst xmlns:a="http://schemas.openxmlformats.org/drawingml/2006/main">
              <a:ext uri="{FF2B5EF4-FFF2-40B4-BE49-F238E27FC236}">
                <a16:creationId xmlns:a16="http://schemas.microsoft.com/office/drawing/2014/main" id="{B90C7004-5DF2-47FE-8F46-D3BB9E5763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57900" y="3171825"/>
            <a:ext cx="4572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17252D"/>
                </a:solidFill>
                <a:latin typeface="Arial"/>
                <a:ea typeface="Arial"/>
                <a:cs typeface="Arial"/>
              </a:rPr>
              <a:t>COM</a:t>
            </a:r>
          </a:p>
        </p:txBody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slides/slide2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F1135A16-D8C4-4EE7-B46D-0EEF87F83CB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3f350d2b5b94236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An open parallel branch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C4A15779-12CA-42EF-99EB-FFFDB01AFF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5     STEP 2 OF 5     BREADBOARD CHECK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54A517CF-F244-47B5-9E92-B6FB0605DB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21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84789721-3603-43E5-950C-E8B9DCC7EF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21 of 27</a:t>
            </a:r>
          </a:p>
        </p:txBody>
      </p:sp>
      <p:pic>
        <p:nvPic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D23E54D5-2909-49EC-B925-B91D5A16E18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508edbef4c24a16"/>
          <a:stretch xmlns:a="http://schemas.openxmlformats.org/drawingml/2006/main"/>
        </p:blipFill>
        <p:spPr>
          <a:xfrm xmlns:a="http://schemas.openxmlformats.org/drawingml/2006/main">
            <a:off x="2286000" y="2135567"/>
            <a:ext cx="5286375" cy="2539242"/>
          </a:xfrm>
          <a:prstGeom xmlns:a="http://schemas.openxmlformats.org/drawingml/2006/main" prst="rect">
            <a:avLst/>
          </a:prstGeom>
        </p:spPr>
      </p:pic>
      <p:sp>
        <p:nvSpPr>
          <p:cNvPr id="53" name="ch05-caption">
            <a:extLst xmlns:a="http://schemas.openxmlformats.org/drawingml/2006/main">
              <a:ext uri="{FF2B5EF4-FFF2-40B4-BE49-F238E27FC236}">
                <a16:creationId xmlns:a16="http://schemas.microsoft.com/office/drawing/2014/main" id="{CBF93044-F5A0-4412-A02B-A2DCACDBEA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4895850"/>
            <a:ext cx="528637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088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The meter spans the open blue-feed gap. The two other branches still operate.</a:t>
            </a:r>
          </a:p>
        </p:txBody>
      </p:sp>
      <p:sp>
        <p:nvSpPr>
          <p:cNvPr id="54" name="ch05-label-0">
            <a:extLst xmlns:a="http://schemas.openxmlformats.org/drawingml/2006/main">
              <a:ext uri="{FF2B5EF4-FFF2-40B4-BE49-F238E27FC236}">
                <a16:creationId xmlns:a16="http://schemas.microsoft.com/office/drawing/2014/main" id="{28A8DFA0-9B3B-4893-83A5-40011FC126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180975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RESTORE FIRST</a:t>
            </a:r>
          </a:p>
        </p:txBody>
      </p:sp>
      <p:sp>
        <p:nvSpPr>
          <p:cNvPr id="55" name="ch05-body-0">
            <a:extLst xmlns:a="http://schemas.openxmlformats.org/drawingml/2006/main">
              <a:ext uri="{FF2B5EF4-FFF2-40B4-BE49-F238E27FC236}">
                <a16:creationId xmlns:a16="http://schemas.microsoft.com/office/drawing/2014/main" id="{55812D1B-E5E1-4624-8210-D6DEAB1E32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07645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ns0:p xmlns:ns0="http://schemas.openxmlformats.org/drawingml/2006/main">
            <ns0:pPr>
              <ns0:buNone/>
              <ns0:defRPr sz="1575" b="0">
                <ns0:solidFill>
                  <ns0:srgbClr val="FFFFFF"/>
                </ns0:solidFill>
                <ns0:latin typeface="Arial"/>
                <ns0:ea typeface="Arial"/>
                <ns0:cs typeface="Arial"/>
              </ns0:defRPr>
            </ns0:pPr>
            <ns0:r>
              <ns0:rPr sz="1575" b="0">
                <ns0:solidFill>
                  <ns0:srgbClr val="FFFFFF"/>
                </ns0:solidFill>
                <ns0:latin typeface="Arial"/>
                <ns0:ea typeface="Arial"/>
                <ns0:cs typeface="Arial"/>
              </ns0:rPr>
              <ns0:t>Power off. Remove the series link. Restore R2’s return and R3’s orange feed.</ns0:t>
            </ns0:r>
          </ns0:p>
        </p:txBody>
      </p:sp>
      <p:sp>
        <p:nvSpPr>
          <p:cNvPr id="56" name="ch05-label-1">
            <a:extLst xmlns:a="http://schemas.openxmlformats.org/drawingml/2006/main">
              <a:ext uri="{FF2B5EF4-FFF2-40B4-BE49-F238E27FC236}">
                <a16:creationId xmlns:a16="http://schemas.microsoft.com/office/drawing/2014/main" id="{EF113335-3A3F-42E5-8472-9A6A1F603D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905125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OPEN ONLY R2</a:t>
            </a:r>
          </a:p>
        </p:txBody>
      </p:sp>
      <p:sp>
        <p:nvSpPr>
          <p:cNvPr id="57" name="ch05-body-1">
            <a:extLst xmlns:a="http://schemas.openxmlformats.org/drawingml/2006/main">
              <a:ext uri="{FF2B5EF4-FFF2-40B4-BE49-F238E27FC236}">
                <a16:creationId xmlns:a16="http://schemas.microsoft.com/office/drawing/2014/main" id="{06F139FE-04E1-4CE0-AB05-DD8397DDF1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3171825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ns1:p xmlns:ns1="http://schemas.openxmlformats.org/drawingml/2006/main">
            <ns1:pPr>
              <ns1:buNone/>
              <ns1:defRPr sz="1575" b="0">
                <ns1:solidFill>
                  <ns1:srgbClr val="FFFFFF"/>
                </ns1:solidFill>
                <ns1:latin typeface="Arial"/>
                <ns1:ea typeface="Arial"/>
                <ns1:cs typeface="Arial"/>
              </ns1:defRPr>
            </ns1:pPr>
            <ns1:r>
              <ns1:rPr sz="1575" b="0">
                <ns1:solidFill>
                  <ns1:srgbClr val="FFFFFF"/>
                </ns1:solidFill>
                <ns1:latin typeface="Arial"/>
                <ns1:ea typeface="Arial"/>
                <ns1:cs typeface="Arial"/>
              </ns1:rPr>
              <ns1:t>Predict voltage/current changes. Remove only R2’s blue feed. Keep its return and the other branches.</ns1:t>
            </ns1:r>
          </ns1:p>
        </p:txBody>
      </p:sp>
      <p:sp>
        <p:nvSpPr>
          <p:cNvPr id="58" name="ch05-label-2">
            <a:extLst xmlns:a="http://schemas.openxmlformats.org/drawingml/2006/main">
              <a:ext uri="{FF2B5EF4-FFF2-40B4-BE49-F238E27FC236}">
                <a16:creationId xmlns:a16="http://schemas.microsoft.com/office/drawing/2014/main" id="{07762CFA-1142-4589-B6CE-0E212283F1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00050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DC VOLTAGE TEST</a:t>
            </a:r>
          </a:p>
        </p:txBody>
      </p:sp>
      <p:sp>
        <p:nvSpPr>
          <p:cNvPr id="59" name="ch05-body-2">
            <a:extLst xmlns:a="http://schemas.openxmlformats.org/drawingml/2006/main">
              <a:ext uri="{FF2B5EF4-FFF2-40B4-BE49-F238E27FC236}">
                <a16:creationId xmlns:a16="http://schemas.microsoft.com/office/drawing/2014/main" id="{E227C8F8-F396-4794-AE61-DF50BA71F6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26720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Power after a check. Record R1, R3, R2 and the voltage across the missing feed.</a:t>
            </a:r>
          </a:p>
        </p:txBody>
      </p:sp>
      <p:sp>
        <p:nvSpPr>
          <p:cNvPr id="60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0CCE5C13-DA64-4E50-B9A9-7AD6351030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61" name="ch05-check">
            <a:extLst xmlns:a="http://schemas.openxmlformats.org/drawingml/2006/main">
              <a:ext uri="{FF2B5EF4-FFF2-40B4-BE49-F238E27FC236}">
                <a16:creationId xmlns:a16="http://schemas.microsoft.com/office/drawing/2014/main" id="{0ADCA2B0-BA8D-4920-8FDF-3C33ECE79E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Use V/Ω and COM. The gap test uses a voltmeter while the blue feed remains removed.</a:t>
            </a:r>
          </a:p>
        </p:txBody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slides/slide22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D8507BC8-EAD7-4997-B2C4-569627F5389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31cd9a019d34601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Total current with R2 open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438FA5F5-9F3F-4C2E-A611-8AE2AB7E83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5     STEP 3 OF 5     SCHEMATIC FIRST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4AFB46B8-57B8-459F-B861-CDCFD81F17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22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F680C140-8545-458D-97CA-A297F9075C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22 of 27</a:t>
            </a:r>
          </a:p>
        </p:txBody>
      </p:sp>
      <p:sp>
        <p:nvSpPr>
          <p:cNvPr id="53" name="ch05-caption">
            <a:extLst xmlns:a="http://schemas.openxmlformats.org/drawingml/2006/main">
              <a:ext uri="{FF2B5EF4-FFF2-40B4-BE49-F238E27FC236}">
                <a16:creationId xmlns:a16="http://schemas.microsoft.com/office/drawing/2014/main" id="{8ECFEED1-C228-494F-83FC-FC38906BD1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4895850"/>
            <a:ext cx="528637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088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Schematic first. Try the connections before opening the next breadboard view.</a:t>
            </a:r>
          </a:p>
        </p:txBody>
      </p:sp>
      <p:sp>
        <p:nvSpPr>
          <p:cNvPr id="54" name="ch05-label-0">
            <a:extLst xmlns:a="http://schemas.openxmlformats.org/drawingml/2006/main">
              <a:ext uri="{FF2B5EF4-FFF2-40B4-BE49-F238E27FC236}">
                <a16:creationId xmlns:a16="http://schemas.microsoft.com/office/drawing/2014/main" id="{AA662387-BE5E-4ED0-ACA1-03DB73EB79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180975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POWER OFF</a:t>
            </a:r>
          </a:p>
        </p:txBody>
      </p:sp>
      <p:sp>
        <p:nvSpPr>
          <p:cNvPr id="55" name="ch05-body-0">
            <a:extLst xmlns:a="http://schemas.openxmlformats.org/drawingml/2006/main">
              <a:ext uri="{FF2B5EF4-FFF2-40B4-BE49-F238E27FC236}">
                <a16:creationId xmlns:a16="http://schemas.microsoft.com/office/drawing/2014/main" id="{C2CEF094-F9F9-44C1-A5E6-95A51436EB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07645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Power off. Leave R2’s input open. Open the source negative return for the current meter.</a:t>
            </a:r>
          </a:p>
        </p:txBody>
      </p:sp>
      <p:sp>
        <p:nvSpPr>
          <p:cNvPr id="56" name="ch05-label-1">
            <a:extLst xmlns:a="http://schemas.openxmlformats.org/drawingml/2006/main">
              <a:ext uri="{FF2B5EF4-FFF2-40B4-BE49-F238E27FC236}">
                <a16:creationId xmlns:a16="http://schemas.microsoft.com/office/drawing/2014/main" id="{ED4D640A-5FCA-4FBB-B0B7-B2189AC85C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905125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TOTAL CURRENT TEST</a:t>
            </a:r>
          </a:p>
        </p:txBody>
      </p:sp>
      <p:sp>
        <p:nvSpPr>
          <p:cNvPr id="57" name="ch05-body-1">
            <a:extLst xmlns:a="http://schemas.openxmlformats.org/drawingml/2006/main">
              <a:ext uri="{FF2B5EF4-FFF2-40B4-BE49-F238E27FC236}">
                <a16:creationId xmlns:a16="http://schemas.microsoft.com/office/drawing/2014/main" id="{05863554-68F3-47F8-B0BE-88DCA16E7D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3171825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Use the fused current setup from Lab 2. Red to − rail, COM to pack negative.</a:t>
            </a:r>
          </a:p>
        </p:txBody>
      </p:sp>
      <p:sp>
        <p:nvSpPr>
          <p:cNvPr id="58" name="ch05-label-2">
            <a:extLst xmlns:a="http://schemas.openxmlformats.org/drawingml/2006/main">
              <a:ext uri="{FF2B5EF4-FFF2-40B4-BE49-F238E27FC236}">
                <a16:creationId xmlns:a16="http://schemas.microsoft.com/office/drawing/2014/main" id="{1301505C-BD3F-4D9C-8C3A-3BA3B7EE70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00050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RECORD AND RESTORE</a:t>
            </a:r>
          </a:p>
        </p:txBody>
      </p:sp>
      <p:sp>
        <p:nvSpPr>
          <p:cNvPr id="59" name="ch05-body-2">
            <a:extLst xmlns:a="http://schemas.openxmlformats.org/drawingml/2006/main">
              <a:ext uri="{FF2B5EF4-FFF2-40B4-BE49-F238E27FC236}">
                <a16:creationId xmlns:a16="http://schemas.microsoft.com/office/drawing/2014/main" id="{EC4F822B-67CA-4B5F-A006-C0CCCC7B34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26720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Record total mA. Power off, restore pack return and blue feed. Return red to V/Ω.</a:t>
            </a:r>
          </a:p>
        </p:txBody>
      </p:sp>
      <p:sp>
        <p:nvSpPr>
          <p:cNvPr id="60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BD7FC9F1-1D3F-481F-9970-5B3A74B498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61" name="ch05-check">
            <a:extLst xmlns:a="http://schemas.openxmlformats.org/drawingml/2006/main">
              <a:ext uri="{FF2B5EF4-FFF2-40B4-BE49-F238E27FC236}">
                <a16:creationId xmlns:a16="http://schemas.microsoft.com/office/drawing/2014/main" id="{1FBAB3EA-9F26-426F-AD1C-F4FD12ACF5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Compare this total with Lab 2. Never bridge the + and − rails with the current meter.</a:t>
            </a:r>
          </a:p>
        </p:txBody>
      </p:sp>
      <p:sp>
        <p:nvSpPr>
          <p:cNvPr id="62" name="schematic-panel">
            <a:extLst xmlns:a="http://schemas.openxmlformats.org/drawingml/2006/main">
              <a:ext uri="{FF2B5EF4-FFF2-40B4-BE49-F238E27FC236}">
                <a16:creationId xmlns:a16="http://schemas.microsoft.com/office/drawing/2014/main" id="{394F3B7A-7EE2-4408-A5C7-D0C3B2C365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1952625"/>
            <a:ext cx="5286375" cy="2905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sp>
        <p:nvSpPr>
          <p:cNvPr id="63" name="schematic-wire-1">
            <a:extLst xmlns:a="http://schemas.openxmlformats.org/drawingml/2006/main">
              <a:ext uri="{FF2B5EF4-FFF2-40B4-BE49-F238E27FC236}">
                <a16:creationId xmlns:a16="http://schemas.microsoft.com/office/drawing/2014/main" id="{6C4A7DBA-56F2-4E7C-B146-93424F904B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2524125"/>
            <a:ext cx="9525" cy="690563"/>
          </a:xfrm>
          <a:custGeom xmlns:a="http://schemas.openxmlformats.org/drawingml/2006/main">
            <a:pathLst>
              <a:path w="9525" h="690563">
                <a:moveTo>
                  <a:pt x="0" y="0"/>
                </a:moveTo>
                <a:lnTo>
                  <a:pt x="0" y="690563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4" name="schematic-wire-2">
            <a:extLst xmlns:a="http://schemas.openxmlformats.org/drawingml/2006/main">
              <a:ext uri="{FF2B5EF4-FFF2-40B4-BE49-F238E27FC236}">
                <a16:creationId xmlns:a16="http://schemas.microsoft.com/office/drawing/2014/main" id="{19BF52A1-2E7A-4066-9C7A-A6C55F447F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214688"/>
            <a:ext cx="361950" cy="9525"/>
          </a:xfrm>
          <a:custGeom xmlns:a="http://schemas.openxmlformats.org/drawingml/2006/main">
            <a:pathLst>
              <a:path w="361950" h="9525">
                <a:moveTo>
                  <a:pt x="0" y="0"/>
                </a:moveTo>
                <a:lnTo>
                  <a:pt x="36195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5" name="schematic-wire-3">
            <a:extLst xmlns:a="http://schemas.openxmlformats.org/drawingml/2006/main">
              <a:ext uri="{FF2B5EF4-FFF2-40B4-BE49-F238E27FC236}">
                <a16:creationId xmlns:a16="http://schemas.microsoft.com/office/drawing/2014/main" id="{9C0F22A3-74AA-4CE1-9C72-84F7E75B46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09875" y="3319463"/>
            <a:ext cx="190500" cy="9525"/>
          </a:xfrm>
          <a:custGeom xmlns:a="http://schemas.openxmlformats.org/drawingml/2006/main">
            <a:pathLst>
              <a:path w="190500" h="9525">
                <a:moveTo>
                  <a:pt x="0" y="0"/>
                </a:moveTo>
                <a:lnTo>
                  <a:pt x="19050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6" name="schematic-wire-4">
            <a:extLst xmlns:a="http://schemas.openxmlformats.org/drawingml/2006/main">
              <a:ext uri="{FF2B5EF4-FFF2-40B4-BE49-F238E27FC236}">
                <a16:creationId xmlns:a16="http://schemas.microsoft.com/office/drawing/2014/main" id="{11ED5A57-9FAA-4AC3-A047-B2ED4DDC75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3319463"/>
            <a:ext cx="9525" cy="133350"/>
          </a:xfrm>
          <a:custGeom xmlns:a="http://schemas.openxmlformats.org/drawingml/2006/main">
            <a:pathLst>
              <a:path w="9525" h="133350">
                <a:moveTo>
                  <a:pt x="0" y="0"/>
                </a:moveTo>
                <a:lnTo>
                  <a:pt x="0" y="1333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7" name="schematic-wire-5">
            <a:extLst xmlns:a="http://schemas.openxmlformats.org/drawingml/2006/main">
              <a:ext uri="{FF2B5EF4-FFF2-40B4-BE49-F238E27FC236}">
                <a16:creationId xmlns:a16="http://schemas.microsoft.com/office/drawing/2014/main" id="{0421AE6F-7CC2-432A-8C91-4C77726EE0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3452813"/>
            <a:ext cx="361950" cy="9525"/>
          </a:xfrm>
          <a:custGeom xmlns:a="http://schemas.openxmlformats.org/drawingml/2006/main">
            <a:pathLst>
              <a:path w="361950" h="9525">
                <a:moveTo>
                  <a:pt x="0" y="0"/>
                </a:moveTo>
                <a:lnTo>
                  <a:pt x="36195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8" name="schematic-wire-6">
            <a:extLst xmlns:a="http://schemas.openxmlformats.org/drawingml/2006/main">
              <a:ext uri="{FF2B5EF4-FFF2-40B4-BE49-F238E27FC236}">
                <a16:creationId xmlns:a16="http://schemas.microsoft.com/office/drawing/2014/main" id="{2502E531-EEE6-4F25-8D56-910ED79D0A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09875" y="3557588"/>
            <a:ext cx="190500" cy="9525"/>
          </a:xfrm>
          <a:custGeom xmlns:a="http://schemas.openxmlformats.org/drawingml/2006/main">
            <a:pathLst>
              <a:path w="190500" h="9525">
                <a:moveTo>
                  <a:pt x="0" y="0"/>
                </a:moveTo>
                <a:lnTo>
                  <a:pt x="19050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69" name="schematic-wire-7">
            <a:extLst xmlns:a="http://schemas.openxmlformats.org/drawingml/2006/main">
              <a:ext uri="{FF2B5EF4-FFF2-40B4-BE49-F238E27FC236}">
                <a16:creationId xmlns:a16="http://schemas.microsoft.com/office/drawing/2014/main" id="{7FE6F7C6-D4E3-4D90-8A4D-C0777B5B49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3557588"/>
            <a:ext cx="9525" cy="728663"/>
          </a:xfrm>
          <a:custGeom xmlns:a="http://schemas.openxmlformats.org/drawingml/2006/main">
            <a:pathLst>
              <a:path w="9525" h="728663">
                <a:moveTo>
                  <a:pt x="0" y="0"/>
                </a:moveTo>
                <a:lnTo>
                  <a:pt x="0" y="728663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0" name="schematic-label-8">
            <a:extLst xmlns:a="http://schemas.openxmlformats.org/drawingml/2006/main">
              <a:ext uri="{FF2B5EF4-FFF2-40B4-BE49-F238E27FC236}">
                <a16:creationId xmlns:a16="http://schemas.microsoft.com/office/drawing/2014/main" id="{AC9D6738-012E-4C96-902F-D5DFB4625B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81275" y="3043238"/>
            <a:ext cx="190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defPPr>
            <a:lvl1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1pPr>
            <a:lvl2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2pPr>
            <a:lvl3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3pPr>
            <a:lvl4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4pPr>
            <a:lvl5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5pPr>
            <a:lvl6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6pPr>
            <a:lvl7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7pPr>
            <a:lvl8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8pPr>
            <a:lvl9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pPr>
            <a:r>
              <a:rPr sz="1500" b="1">
                <a:solidFill>
                  <a:srgbClr val="B4232C"/>
                </a:solidFill>
                <a:latin typeface="Arial"/>
                <a:ea typeface="Arial"/>
                <a:cs typeface="Arial"/>
              </a:rPr>
              <a:t>+</a:t>
            </a:r>
          </a:p>
        </p:txBody>
      </p:sp>
      <p:sp>
        <p:nvSpPr>
          <p:cNvPr id="71" name="schematic-label-9">
            <a:extLst xmlns:a="http://schemas.openxmlformats.org/drawingml/2006/main">
              <a:ext uri="{FF2B5EF4-FFF2-40B4-BE49-F238E27FC236}">
                <a16:creationId xmlns:a16="http://schemas.microsoft.com/office/drawing/2014/main" id="{4EABF77A-F98B-4906-9E00-5B6E14E967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81275" y="3519488"/>
            <a:ext cx="190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5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−</a:t>
            </a:r>
          </a:p>
        </p:txBody>
      </p:sp>
      <p:sp>
        <p:nvSpPr>
          <p:cNvPr id="72" name="schematic-label-10">
            <a:extLst xmlns:a="http://schemas.openxmlformats.org/drawingml/2006/main">
              <a:ext uri="{FF2B5EF4-FFF2-40B4-BE49-F238E27FC236}">
                <a16:creationId xmlns:a16="http://schemas.microsoft.com/office/drawing/2014/main" id="{AA5BECF5-15E5-4EF6-9621-11EF420E71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143250" y="3195638"/>
            <a:ext cx="809625" cy="638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B1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3 V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2×AAA</a:t>
            </a:r>
          </a:p>
        </p:txBody>
      </p:sp>
      <p:sp>
        <p:nvSpPr>
          <p:cNvPr id="73" name="schematic-wire-11">
            <a:extLst xmlns:a="http://schemas.openxmlformats.org/drawingml/2006/main">
              <a:ext uri="{FF2B5EF4-FFF2-40B4-BE49-F238E27FC236}">
                <a16:creationId xmlns:a16="http://schemas.microsoft.com/office/drawing/2014/main" id="{0B840BD8-6C6B-4A89-86AA-BFD19BED66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2524125"/>
            <a:ext cx="3667125" cy="9525"/>
          </a:xfrm>
          <a:custGeom xmlns:a="http://schemas.openxmlformats.org/drawingml/2006/main">
            <a:pathLst>
              <a:path w="3667125" h="9525">
                <a:moveTo>
                  <a:pt x="0" y="0"/>
                </a:moveTo>
                <a:lnTo>
                  <a:pt x="3667125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4" name="schematic-wire-12">
            <a:extLst xmlns:a="http://schemas.openxmlformats.org/drawingml/2006/main">
              <a:ext uri="{FF2B5EF4-FFF2-40B4-BE49-F238E27FC236}">
                <a16:creationId xmlns:a16="http://schemas.microsoft.com/office/drawing/2014/main" id="{1DA166B1-D925-4321-BBD0-33934B4F82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43325" y="4286250"/>
            <a:ext cx="2828925" cy="9525"/>
          </a:xfrm>
          <a:custGeom xmlns:a="http://schemas.openxmlformats.org/drawingml/2006/main">
            <a:pathLst>
              <a:path w="2828925" h="9525">
                <a:moveTo>
                  <a:pt x="2828925" y="0"/>
                </a:moveTo>
                <a:lnTo>
                  <a:pt x="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B4232C"/>
            </a:solidFill>
          </a:ln>
        </p:spPr>
      </p:sp>
      <p:sp>
        <p:nvSpPr>
          <p:cNvPr id="75" name="schematic-node-13">
            <a:extLst xmlns:a="http://schemas.openxmlformats.org/drawingml/2006/main">
              <a:ext uri="{FF2B5EF4-FFF2-40B4-BE49-F238E27FC236}">
                <a16:creationId xmlns:a16="http://schemas.microsoft.com/office/drawing/2014/main" id="{7BDAFE05-70C9-4F15-A292-295BE954FD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00425" y="4114800"/>
            <a:ext cx="342900" cy="3429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76" name="schematic-label-14">
            <a:extLst xmlns:a="http://schemas.openxmlformats.org/drawingml/2006/main">
              <a:ext uri="{FF2B5EF4-FFF2-40B4-BE49-F238E27FC236}">
                <a16:creationId xmlns:a16="http://schemas.microsoft.com/office/drawing/2014/main" id="{27EB2601-DF04-4109-BE30-D325C03434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00425" y="4143375"/>
            <a:ext cx="3429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ctr">
              <a:defRPr sz="1725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A</a:t>
            </a:r>
          </a:p>
        </p:txBody>
      </p:sp>
      <p:sp>
        <p:nvSpPr>
          <p:cNvPr id="77" name="schematic-wire-15">
            <a:extLst xmlns:a="http://schemas.openxmlformats.org/drawingml/2006/main">
              <a:ext uri="{FF2B5EF4-FFF2-40B4-BE49-F238E27FC236}">
                <a16:creationId xmlns:a16="http://schemas.microsoft.com/office/drawing/2014/main" id="{F11762A9-AE3A-4FB2-AB76-8AD71CCABE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4286250"/>
            <a:ext cx="495300" cy="9525"/>
          </a:xfrm>
          <a:custGeom xmlns:a="http://schemas.openxmlformats.org/drawingml/2006/main">
            <a:pathLst>
              <a:path w="495300" h="9525">
                <a:moveTo>
                  <a:pt x="495300" y="0"/>
                </a:moveTo>
                <a:lnTo>
                  <a:pt x="0" y="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78" name="schematic-label-16">
            <a:extLst xmlns:a="http://schemas.openxmlformats.org/drawingml/2006/main">
              <a:ext uri="{FF2B5EF4-FFF2-40B4-BE49-F238E27FC236}">
                <a16:creationId xmlns:a16="http://schemas.microsoft.com/office/drawing/2014/main" id="{C93A6F71-3277-446E-B66E-A8EAEC42E1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19525" y="4019550"/>
            <a:ext cx="190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3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B4232C"/>
                </a:solidFill>
                <a:latin typeface="Arial"/>
                <a:ea typeface="Arial"/>
                <a:cs typeface="Arial"/>
              </a:rPr>
              <a:t>+</a:t>
            </a:r>
          </a:p>
        </p:txBody>
      </p:sp>
      <p:sp>
        <p:nvSpPr>
          <p:cNvPr id="79" name="schematic-label-17">
            <a:extLst xmlns:a="http://schemas.openxmlformats.org/drawingml/2006/main">
              <a:ext uri="{FF2B5EF4-FFF2-40B4-BE49-F238E27FC236}">
                <a16:creationId xmlns:a16="http://schemas.microsoft.com/office/drawing/2014/main" id="{F882CA06-407F-430F-A48C-5476DD433B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09900" y="4429125"/>
            <a:ext cx="4572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050" b="0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17252D"/>
                </a:solidFill>
                <a:latin typeface="Arial"/>
                <a:ea typeface="Arial"/>
                <a:cs typeface="Arial"/>
              </a:rPr>
              <a:t>COM</a:t>
            </a:r>
          </a:p>
        </p:txBody>
      </p:sp>
      <p:sp>
        <p:nvSpPr>
          <p:cNvPr id="80" name="schematic-node-18">
            <a:extLst xmlns:a="http://schemas.openxmlformats.org/drawingml/2006/main">
              <a:ext uri="{FF2B5EF4-FFF2-40B4-BE49-F238E27FC236}">
                <a16:creationId xmlns:a16="http://schemas.microsoft.com/office/drawing/2014/main" id="{F90931F5-2D2A-460C-ABDB-A6048DFD78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24955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1" name="schematic-node-19">
            <a:extLst xmlns:a="http://schemas.openxmlformats.org/drawingml/2006/main">
              <a:ext uri="{FF2B5EF4-FFF2-40B4-BE49-F238E27FC236}">
                <a16:creationId xmlns:a16="http://schemas.microsoft.com/office/drawing/2014/main" id="{BF93B433-6926-4C6D-8822-54F6E921A9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425767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2" name="schematic-wire-20">
            <a:extLst xmlns:a="http://schemas.openxmlformats.org/drawingml/2006/main">
              <a:ext uri="{FF2B5EF4-FFF2-40B4-BE49-F238E27FC236}">
                <a16:creationId xmlns:a16="http://schemas.microsoft.com/office/drawing/2014/main" id="{E077401D-15F8-4AFD-880B-7F1B3E12FA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38625" y="2524125"/>
            <a:ext cx="9525" cy="714375"/>
          </a:xfrm>
          <a:custGeom xmlns:a="http://schemas.openxmlformats.org/drawingml/2006/main">
            <a:pathLst>
              <a:path w="9525" h="714375">
                <a:moveTo>
                  <a:pt x="0" y="0"/>
                </a:moveTo>
                <a:lnTo>
                  <a:pt x="0" y="71437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3" name="schematic-wire-21">
            <a:extLst xmlns:a="http://schemas.openxmlformats.org/drawingml/2006/main">
              <a:ext uri="{FF2B5EF4-FFF2-40B4-BE49-F238E27FC236}">
                <a16:creationId xmlns:a16="http://schemas.microsoft.com/office/drawing/2014/main" id="{C0CAE712-8908-4C1B-91E6-9DC3668770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81475" y="3238500"/>
            <a:ext cx="114300" cy="571500"/>
          </a:xfrm>
          <a:custGeom xmlns:a="http://schemas.openxmlformats.org/drawingml/2006/main">
            <a:pathLst>
              <a:path w="114300" h="571500">
                <a:moveTo>
                  <a:pt x="57150" y="0"/>
                </a:moveTo>
                <a:lnTo>
                  <a:pt x="0" y="35719"/>
                </a:lnTo>
                <a:lnTo>
                  <a:pt x="114300" y="107156"/>
                </a:lnTo>
                <a:lnTo>
                  <a:pt x="0" y="178594"/>
                </a:lnTo>
                <a:lnTo>
                  <a:pt x="114300" y="250031"/>
                </a:lnTo>
                <a:lnTo>
                  <a:pt x="0" y="321469"/>
                </a:lnTo>
                <a:lnTo>
                  <a:pt x="114300" y="392906"/>
                </a:lnTo>
                <a:lnTo>
                  <a:pt x="0" y="464344"/>
                </a:lnTo>
                <a:lnTo>
                  <a:pt x="114300" y="535781"/>
                </a:lnTo>
                <a:lnTo>
                  <a:pt x="57150" y="5715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4" name="schematic-label-22">
            <a:extLst xmlns:a="http://schemas.openxmlformats.org/drawingml/2006/main">
              <a:ext uri="{FF2B5EF4-FFF2-40B4-BE49-F238E27FC236}">
                <a16:creationId xmlns:a16="http://schemas.microsoft.com/office/drawing/2014/main" id="{56A84F5F-E8C6-45A4-9A91-0851A6F268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71975" y="3333750"/>
            <a:ext cx="752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R1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85" name="schematic-wire-23">
            <a:extLst xmlns:a="http://schemas.openxmlformats.org/drawingml/2006/main">
              <a:ext uri="{FF2B5EF4-FFF2-40B4-BE49-F238E27FC236}">
                <a16:creationId xmlns:a16="http://schemas.microsoft.com/office/drawing/2014/main" id="{8296B872-B62A-475A-8ABB-419589BD47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38625" y="3810000"/>
            <a:ext cx="9525" cy="476250"/>
          </a:xfrm>
          <a:custGeom xmlns:a="http://schemas.openxmlformats.org/drawingml/2006/main">
            <a:pathLst>
              <a:path w="9525" h="476250">
                <a:moveTo>
                  <a:pt x="0" y="0"/>
                </a:moveTo>
                <a:lnTo>
                  <a:pt x="0" y="4762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6" name="schematic-node-24">
            <a:extLst xmlns:a="http://schemas.openxmlformats.org/drawingml/2006/main">
              <a:ext uri="{FF2B5EF4-FFF2-40B4-BE49-F238E27FC236}">
                <a16:creationId xmlns:a16="http://schemas.microsoft.com/office/drawing/2014/main" id="{DC58D9EC-822D-4257-B536-5DCF7A060B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81625" y="24955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7" name="schematic-node-25">
            <a:extLst xmlns:a="http://schemas.openxmlformats.org/drawingml/2006/main">
              <a:ext uri="{FF2B5EF4-FFF2-40B4-BE49-F238E27FC236}">
                <a16:creationId xmlns:a16="http://schemas.microsoft.com/office/drawing/2014/main" id="{5AEC9638-70D1-4C78-9DA1-0B5C75820E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81625" y="425767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88" name="schematic-wire-26">
            <a:extLst xmlns:a="http://schemas.openxmlformats.org/drawingml/2006/main">
              <a:ext uri="{FF2B5EF4-FFF2-40B4-BE49-F238E27FC236}">
                <a16:creationId xmlns:a16="http://schemas.microsoft.com/office/drawing/2014/main" id="{573B8B18-A95D-4BEE-B73D-0FCBF79462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10200" y="2524125"/>
            <a:ext cx="9525" cy="266700"/>
          </a:xfrm>
          <a:custGeom xmlns:a="http://schemas.openxmlformats.org/drawingml/2006/main">
            <a:pathLst>
              <a:path w="9525" h="266700">
                <a:moveTo>
                  <a:pt x="0" y="0"/>
                </a:moveTo>
                <a:lnTo>
                  <a:pt x="0" y="2667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89" name="schematic-node-27">
            <a:extLst xmlns:a="http://schemas.openxmlformats.org/drawingml/2006/main">
              <a:ext uri="{FF2B5EF4-FFF2-40B4-BE49-F238E27FC236}">
                <a16:creationId xmlns:a16="http://schemas.microsoft.com/office/drawing/2014/main" id="{3E72E04F-7A0F-4715-B870-F31B29665B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81625" y="27622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90" name="schematic-node-28">
            <a:extLst xmlns:a="http://schemas.openxmlformats.org/drawingml/2006/main">
              <a:ext uri="{FF2B5EF4-FFF2-40B4-BE49-F238E27FC236}">
                <a16:creationId xmlns:a16="http://schemas.microsoft.com/office/drawing/2014/main" id="{8EE21495-0C36-4298-8C02-DF07E9A399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81625" y="304800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91" name="schematic-wire-29">
            <a:extLst xmlns:a="http://schemas.openxmlformats.org/drawingml/2006/main">
              <a:ext uri="{FF2B5EF4-FFF2-40B4-BE49-F238E27FC236}">
                <a16:creationId xmlns:a16="http://schemas.microsoft.com/office/drawing/2014/main" id="{8E803102-D160-47EE-AEC4-3C92BDC56E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10200" y="3076575"/>
            <a:ext cx="9525" cy="161925"/>
          </a:xfrm>
          <a:custGeom xmlns:a="http://schemas.openxmlformats.org/drawingml/2006/main">
            <a:pathLst>
              <a:path w="9525" h="161925">
                <a:moveTo>
                  <a:pt x="0" y="0"/>
                </a:moveTo>
                <a:lnTo>
                  <a:pt x="0" y="16192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2" name="schematic-label-30">
            <a:extLst xmlns:a="http://schemas.openxmlformats.org/drawingml/2006/main">
              <a:ext uri="{FF2B5EF4-FFF2-40B4-BE49-F238E27FC236}">
                <a16:creationId xmlns:a16="http://schemas.microsoft.com/office/drawing/2014/main" id="{9CFAA8EE-606C-48DB-AA9A-5753C23E44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19400"/>
            <a:ext cx="52387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defPPr>
            <a:lvl1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1pPr>
            <a:lvl2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2pPr>
            <a:lvl3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3pPr>
            <a:lvl4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4pPr>
            <a:lvl5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5pPr>
            <a:lvl6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6pPr>
            <a:lvl7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7pPr>
            <a:lvl8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8pPr>
            <a:lvl9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050" b="1">
                <a:solidFill>
                  <a:srgbClr val="B4232C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B4232C"/>
                </a:solidFill>
                <a:latin typeface="Arial"/>
                <a:ea typeface="Arial"/>
                <a:cs typeface="Arial"/>
              </a:rPr>
              <a:t>OPEN</a:t>
            </a:r>
          </a:p>
        </p:txBody>
      </p:sp>
      <p:sp>
        <p:nvSpPr>
          <p:cNvPr id="93" name="schematic-wire-31">
            <a:extLst xmlns:a="http://schemas.openxmlformats.org/drawingml/2006/main">
              <a:ext uri="{FF2B5EF4-FFF2-40B4-BE49-F238E27FC236}">
                <a16:creationId xmlns:a16="http://schemas.microsoft.com/office/drawing/2014/main" id="{DBBBB266-1600-4609-B1BB-0A02223101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53050" y="3238500"/>
            <a:ext cx="114300" cy="571500"/>
          </a:xfrm>
          <a:custGeom xmlns:a="http://schemas.openxmlformats.org/drawingml/2006/main">
            <a:pathLst>
              <a:path w="114300" h="571500">
                <a:moveTo>
                  <a:pt x="57150" y="0"/>
                </a:moveTo>
                <a:lnTo>
                  <a:pt x="0" y="35719"/>
                </a:lnTo>
                <a:lnTo>
                  <a:pt x="114300" y="107156"/>
                </a:lnTo>
                <a:lnTo>
                  <a:pt x="0" y="178594"/>
                </a:lnTo>
                <a:lnTo>
                  <a:pt x="114300" y="250031"/>
                </a:lnTo>
                <a:lnTo>
                  <a:pt x="0" y="321469"/>
                </a:lnTo>
                <a:lnTo>
                  <a:pt x="114300" y="392906"/>
                </a:lnTo>
                <a:lnTo>
                  <a:pt x="0" y="464344"/>
                </a:lnTo>
                <a:lnTo>
                  <a:pt x="114300" y="535781"/>
                </a:lnTo>
                <a:lnTo>
                  <a:pt x="57150" y="5715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4" name="schematic-label-32">
            <a:extLst xmlns:a="http://schemas.openxmlformats.org/drawingml/2006/main">
              <a:ext uri="{FF2B5EF4-FFF2-40B4-BE49-F238E27FC236}">
                <a16:creationId xmlns:a16="http://schemas.microsoft.com/office/drawing/2014/main" id="{BCA804D1-C1D0-4956-8553-404A430459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43550" y="3333750"/>
            <a:ext cx="752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R2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95" name="schematic-wire-33">
            <a:extLst xmlns:a="http://schemas.openxmlformats.org/drawingml/2006/main">
              <a:ext uri="{FF2B5EF4-FFF2-40B4-BE49-F238E27FC236}">
                <a16:creationId xmlns:a16="http://schemas.microsoft.com/office/drawing/2014/main" id="{7A396C06-24A3-465A-9041-8D80F5BDB8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10200" y="3810000"/>
            <a:ext cx="9525" cy="476250"/>
          </a:xfrm>
          <a:custGeom xmlns:a="http://schemas.openxmlformats.org/drawingml/2006/main">
            <a:pathLst>
              <a:path w="9525" h="476250">
                <a:moveTo>
                  <a:pt x="0" y="0"/>
                </a:moveTo>
                <a:lnTo>
                  <a:pt x="0" y="4762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6" name="schematic-node-34">
            <a:extLst xmlns:a="http://schemas.openxmlformats.org/drawingml/2006/main">
              <a:ext uri="{FF2B5EF4-FFF2-40B4-BE49-F238E27FC236}">
                <a16:creationId xmlns:a16="http://schemas.microsoft.com/office/drawing/2014/main" id="{0058500A-2068-4860-A87A-D2E4EE9C6D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43675" y="2495550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97" name="schematic-node-35">
            <a:extLst xmlns:a="http://schemas.openxmlformats.org/drawingml/2006/main">
              <a:ext uri="{FF2B5EF4-FFF2-40B4-BE49-F238E27FC236}">
                <a16:creationId xmlns:a16="http://schemas.microsoft.com/office/drawing/2014/main" id="{702C1952-9DA8-4071-8477-622CF39989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43675" y="4257675"/>
            <a:ext cx="57150" cy="571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7252D"/>
          </a:solidFill>
          <a:ln xmlns:a="http://schemas.openxmlformats.org/drawingml/2006/main" w="14288">
            <a:solidFill>
              <a:srgbClr val="17252D"/>
            </a:solidFill>
          </a:ln>
        </p:spPr>
      </p:sp>
      <p:sp>
        <p:nvSpPr>
          <p:cNvPr id="98" name="schematic-wire-36">
            <a:extLst xmlns:a="http://schemas.openxmlformats.org/drawingml/2006/main">
              <a:ext uri="{FF2B5EF4-FFF2-40B4-BE49-F238E27FC236}">
                <a16:creationId xmlns:a16="http://schemas.microsoft.com/office/drawing/2014/main" id="{1CED4B48-733F-4C87-9EFA-61527020E9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2524125"/>
            <a:ext cx="9525" cy="714375"/>
          </a:xfrm>
          <a:custGeom xmlns:a="http://schemas.openxmlformats.org/drawingml/2006/main">
            <a:pathLst>
              <a:path w="9525" h="714375">
                <a:moveTo>
                  <a:pt x="0" y="0"/>
                </a:moveTo>
                <a:lnTo>
                  <a:pt x="0" y="714375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99" name="schematic-wire-37">
            <a:extLst xmlns:a="http://schemas.openxmlformats.org/drawingml/2006/main">
              <a:ext uri="{FF2B5EF4-FFF2-40B4-BE49-F238E27FC236}">
                <a16:creationId xmlns:a16="http://schemas.microsoft.com/office/drawing/2014/main" id="{45E5B8CB-5D37-4C69-9C4D-1AA8D71221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15100" y="3238500"/>
            <a:ext cx="114300" cy="571500"/>
          </a:xfrm>
          <a:custGeom xmlns:a="http://schemas.openxmlformats.org/drawingml/2006/main">
            <a:pathLst>
              <a:path w="114300" h="571500">
                <a:moveTo>
                  <a:pt x="57150" y="0"/>
                </a:moveTo>
                <a:lnTo>
                  <a:pt x="0" y="35719"/>
                </a:lnTo>
                <a:lnTo>
                  <a:pt x="114300" y="107156"/>
                </a:lnTo>
                <a:lnTo>
                  <a:pt x="0" y="178594"/>
                </a:lnTo>
                <a:lnTo>
                  <a:pt x="114300" y="250031"/>
                </a:lnTo>
                <a:lnTo>
                  <a:pt x="0" y="321469"/>
                </a:lnTo>
                <a:lnTo>
                  <a:pt x="114300" y="392906"/>
                </a:lnTo>
                <a:lnTo>
                  <a:pt x="0" y="464344"/>
                </a:lnTo>
                <a:lnTo>
                  <a:pt x="114300" y="535781"/>
                </a:lnTo>
                <a:lnTo>
                  <a:pt x="57150" y="57150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  <p:sp>
        <p:nvSpPr>
          <p:cNvPr id="100" name="schematic-label-38">
            <a:extLst xmlns:a="http://schemas.openxmlformats.org/drawingml/2006/main">
              <a:ext uri="{FF2B5EF4-FFF2-40B4-BE49-F238E27FC236}">
                <a16:creationId xmlns:a16="http://schemas.microsoft.com/office/drawing/2014/main" id="{948CC312-FD7C-4AB6-ACD3-A3DEAD7446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05600" y="3333750"/>
            <a:ext cx="752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defPPr>
            <a:lvl1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1pPr>
            <a:lvl2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2pPr>
            <a:lvl3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3pPr>
            <a:lvl4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4pPr>
            <a:lvl5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5pPr>
            <a:lvl6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6pPr>
            <a:lvl7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7pPr>
            <a:lvl8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8pPr>
            <a:lvl9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R3</a:t>
            </a:r>
          </a:p>
          <a:p xmlns:a="http://schemas.openxmlformats.org/drawingml/2006/main">
            <a:pPr>
              <a:defRPr sz="1200" b="1">
                <a:solidFill>
                  <a:srgbClr val="172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252D"/>
                </a:solidFill>
                <a:latin typeface="Arial"/>
                <a:ea typeface="Arial"/>
                <a:cs typeface="Arial"/>
              </a:rPr>
              <a:t>220 Ω</a:t>
            </a:r>
          </a:p>
        </p:txBody>
      </p:sp>
      <p:sp>
        <p:nvSpPr>
          <p:cNvPr id="101" name="schematic-wire-39">
            <a:extLst xmlns:a="http://schemas.openxmlformats.org/drawingml/2006/main">
              <a:ext uri="{FF2B5EF4-FFF2-40B4-BE49-F238E27FC236}">
                <a16:creationId xmlns:a16="http://schemas.microsoft.com/office/drawing/2014/main" id="{D58AA890-8158-421E-88EC-9F4AD455EE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3810000"/>
            <a:ext cx="9525" cy="476250"/>
          </a:xfrm>
          <a:custGeom xmlns:a="http://schemas.openxmlformats.org/drawingml/2006/main">
            <a:pathLst>
              <a:path w="9525" h="476250">
                <a:moveTo>
                  <a:pt x="0" y="0"/>
                </a:moveTo>
                <a:lnTo>
                  <a:pt x="0" y="476250"/>
                </a:lnTo>
              </a:path>
            </a:pathLst>
          </a:custGeom>
          <a:noFill xmlns:a="http://schemas.openxmlformats.org/drawingml/2006/main"/>
          <a:ln xmlns:a="http://schemas.openxmlformats.org/drawingml/2006/main" w="21908">
            <a:solidFill>
              <a:srgbClr val="17252D"/>
            </a:solidFill>
          </a:ln>
        </p:spPr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slides/slide23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D8507BC8-EAD7-4997-B2C4-569627F5389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ec4d43df53a425d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Total current with R2 open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438FA5F5-9F3F-4C2E-A611-8AE2AB7E83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5     STEP 4 OF 5     BREADBOARD CHECK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4AFB46B8-57B8-459F-B861-CDCFD81F17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23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F680C140-8545-458D-97CA-A297F9075C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23 of 27</a:t>
            </a:r>
          </a:p>
        </p:txBody>
      </p:sp>
      <p:pic>
        <p:nvPic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706FCB85-422E-40AD-9C0C-9762A932412E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bf966b1c8f34552"/>
          <a:stretch xmlns:a="http://schemas.openxmlformats.org/drawingml/2006/main"/>
        </p:blipFill>
        <p:spPr>
          <a:xfrm xmlns:a="http://schemas.openxmlformats.org/drawingml/2006/main">
            <a:off x="2286000" y="2159697"/>
            <a:ext cx="5286375" cy="2490981"/>
          </a:xfrm>
          <a:prstGeom xmlns:a="http://schemas.openxmlformats.org/drawingml/2006/main" prst="rect">
            <a:avLst/>
          </a:prstGeom>
        </p:spPr>
      </p:pic>
      <p:sp>
        <p:nvSpPr>
          <p:cNvPr id="53" name="ch05-caption">
            <a:extLst xmlns:a="http://schemas.openxmlformats.org/drawingml/2006/main">
              <a:ext uri="{FF2B5EF4-FFF2-40B4-BE49-F238E27FC236}">
                <a16:creationId xmlns:a16="http://schemas.microsoft.com/office/drawing/2014/main" id="{8ECFEED1-C228-494F-83FC-FC38906BD1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4895850"/>
            <a:ext cx="528637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88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088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The meter is in the source return. The missing blue feed still opens only R2.</a:t>
            </a:r>
          </a:p>
        </p:txBody>
      </p:sp>
      <p:sp>
        <p:nvSpPr>
          <p:cNvPr id="54" name="ch05-label-0">
            <a:extLst xmlns:a="http://schemas.openxmlformats.org/drawingml/2006/main">
              <a:ext uri="{FF2B5EF4-FFF2-40B4-BE49-F238E27FC236}">
                <a16:creationId xmlns:a16="http://schemas.microsoft.com/office/drawing/2014/main" id="{AA662387-BE5E-4ED0-ACA1-03DB73EB79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180975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POWER OFF</a:t>
            </a:r>
          </a:p>
        </p:txBody>
      </p:sp>
      <p:sp>
        <p:nvSpPr>
          <p:cNvPr id="55" name="ch05-body-0">
            <a:extLst xmlns:a="http://schemas.openxmlformats.org/drawingml/2006/main">
              <a:ext uri="{FF2B5EF4-FFF2-40B4-BE49-F238E27FC236}">
                <a16:creationId xmlns:a16="http://schemas.microsoft.com/office/drawing/2014/main" id="{C2CEF094-F9F9-44C1-A5E6-95A51436EB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07645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Leave R2’s blue feed removed. Open the pack’s negative return at the − rail.</a:t>
            </a:r>
          </a:p>
        </p:txBody>
      </p:sp>
      <p:sp>
        <p:nvSpPr>
          <p:cNvPr id="56" name="ch05-label-1">
            <a:extLst xmlns:a="http://schemas.openxmlformats.org/drawingml/2006/main">
              <a:ext uri="{FF2B5EF4-FFF2-40B4-BE49-F238E27FC236}">
                <a16:creationId xmlns:a16="http://schemas.microsoft.com/office/drawing/2014/main" id="{ED4D640A-5FCA-4FBB-B0B7-B2189AC85C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2905125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TOTAL CURRENT TEST</a:t>
            </a:r>
          </a:p>
        </p:txBody>
      </p:sp>
      <p:sp>
        <p:nvSpPr>
          <p:cNvPr id="57" name="ch05-body-1">
            <a:extLst xmlns:a="http://schemas.openxmlformats.org/drawingml/2006/main">
              <a:ext uri="{FF2B5EF4-FFF2-40B4-BE49-F238E27FC236}">
                <a16:creationId xmlns:a16="http://schemas.microsoft.com/office/drawing/2014/main" id="{05863554-68F3-47F8-B0BE-88DCA16E7D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3171825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Use the fused current setup from Lab 2. Red to − rail, COM to pack negative.</a:t>
            </a:r>
          </a:p>
        </p:txBody>
      </p:sp>
      <p:sp>
        <p:nvSpPr>
          <p:cNvPr id="58" name="ch05-label-2">
            <a:extLst xmlns:a="http://schemas.openxmlformats.org/drawingml/2006/main">
              <a:ext uri="{FF2B5EF4-FFF2-40B4-BE49-F238E27FC236}">
                <a16:creationId xmlns:a16="http://schemas.microsoft.com/office/drawing/2014/main" id="{1301505C-BD3F-4D9C-8C3A-3BA3B7EE70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000500"/>
            <a:ext cx="3143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275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RECORD AND RESTORE</a:t>
            </a:r>
          </a:p>
        </p:txBody>
      </p:sp>
      <p:sp>
        <p:nvSpPr>
          <p:cNvPr id="59" name="ch05-body-2">
            <a:extLst xmlns:a="http://schemas.openxmlformats.org/drawingml/2006/main">
              <a:ext uri="{FF2B5EF4-FFF2-40B4-BE49-F238E27FC236}">
                <a16:creationId xmlns:a16="http://schemas.microsoft.com/office/drawing/2014/main" id="{EC4F822B-67CA-4B5F-A006-C0CCCC7B34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267200"/>
            <a:ext cx="3143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Record total mA. Power off, restore pack return and blue feed. Return red to V/Ω.</a:t>
            </a:r>
          </a:p>
        </p:txBody>
      </p:sp>
      <p:sp>
        <p:nvSpPr>
          <p:cNvPr id="60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BD7FC9F1-1D3F-481F-9970-5B3A74B498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61" name="ch05-check">
            <a:extLst xmlns:a="http://schemas.openxmlformats.org/drawingml/2006/main">
              <a:ext uri="{FF2B5EF4-FFF2-40B4-BE49-F238E27FC236}">
                <a16:creationId xmlns:a16="http://schemas.microsoft.com/office/drawing/2014/main" id="{1FBAB3EA-9F26-426F-AD1C-F4FD12ACF5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Compare this total with Lab 2. Never bridge the + and − rails with the current meter.</a:t>
            </a:r>
          </a:p>
        </p:txBody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slides/slide24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CD8BFD8C-0BE1-429F-9244-CF0289E8E03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e7bf2b2cced46ba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Open branch results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F3CC0CEC-75A8-4685-B5BD-B004A6EC6B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5     STEP 5 OF 5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D3FB63DF-0D67-429A-81C6-98F84BBA7D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24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B28A4FA1-5D02-43FB-9C9F-B381ADDD8D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24 of 27</a:t>
            </a:r>
          </a:p>
        </p:txBody>
      </p:sp>
      <p:sp>
        <p:nvSpPr>
          <p:cNvPr id="52" name="ch05-table-prompt">
            <a:extLst xmlns:a="http://schemas.openxmlformats.org/drawingml/2006/main">
              <a:ext uri="{FF2B5EF4-FFF2-40B4-BE49-F238E27FC236}">
                <a16:creationId xmlns:a16="http://schemas.microsoft.com/office/drawing/2014/main" id="{CB5A0949-6D6E-48CE-99E6-FE336DCA32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1790700"/>
            <a:ext cx="857250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Use Labs 1–2 for the normal circuit. Record the open-feed gap voltage separately.</a:t>
            </a:r>
          </a:p>
        </p:txBody>
      </p:sp>
      <p:graphicFrame>
        <p:nvGraphicFrame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8843BA38-C95E-4EF7-B96E-4B35DF78B686}"/>
              </a:ext>
            </a:extLst>
          </p:cNvPr>
          <p:cNvGraphicFramePr/>
          <p:nvPr/>
        </p:nvGraphicFramePr>
        <p:xfrm>
          <a:off xmlns:a="http://schemas.openxmlformats.org/drawingml/2006/main" x="2286000" y="2428875"/>
          <a:ext xmlns:a="http://schemas.openxmlformats.org/drawingml/2006/main" cx="8572500" cy="247650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2857500"/>
                <a:gridCol w="2857500"/>
                <a:gridCol w="2857500"/>
              </a:tblGrid>
              <a:tr h="495300"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F1C40F"/>
                          </a:solidFill>
                          <a:latin typeface="Arial"/>
                          <a:ea typeface="Arial"/>
                          <a:cs typeface="Arial"/>
                        </a:rPr>
                        <a:t>QUANTITY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T w="9525">
                      <a:solidFill>
                        <a:srgbClr val="001923"/>
                      </a:solidFill>
                      <a:prstDash val="solid"/>
                    </a:lnT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830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F1C40F"/>
                          </a:solidFill>
                          <a:latin typeface="Arial"/>
                          <a:ea typeface="Arial"/>
                          <a:cs typeface="Arial"/>
                        </a:rPr>
                        <a:t>NORMAL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T w="9525">
                      <a:solidFill>
                        <a:srgbClr val="001923"/>
                      </a:solidFill>
                      <a:prstDash val="solid"/>
                    </a:lnT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830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F1C40F"/>
                          </a:solidFill>
                          <a:latin typeface="Arial"/>
                          <a:ea typeface="Arial"/>
                          <a:cs typeface="Arial"/>
                        </a:rPr>
                        <a:t>R2 OPEN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T w="9525">
                      <a:solidFill>
                        <a:srgbClr val="001923"/>
                      </a:solidFill>
                      <a:prstDash val="solid"/>
                    </a:lnT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83040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R1 voltage (V)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Lab 1 reading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reading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R3 voltage (V)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Lab 1 reading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reading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R2 voltage (V)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Lab 1 reading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reading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Total current (mA)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Lab 2 reading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reading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</a:tr>
            </a:tbl>
          </a:graphicData>
        </a:graphic>
      </p:graphicFrame>
      <p:sp>
        <p:nvSpPr>
          <p:cNvPr id="54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3AC427DE-0C65-4168-9DA6-9F4922EF0C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55" name="ch05-check">
            <a:extLst xmlns:a="http://schemas.openxmlformats.org/drawingml/2006/main">
              <a:ext uri="{FF2B5EF4-FFF2-40B4-BE49-F238E27FC236}">
                <a16:creationId xmlns:a16="http://schemas.microsoft.com/office/drawing/2014/main" id="{7EC14AF1-82FF-4246-A3A2-110D944882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Why do the other branches keep working? What if the common source return opened?</a:t>
            </a:r>
          </a:p>
        </p:txBody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slides/slide25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49F955A2-B190-4631-B7CF-EABD89665817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321bcf3cc524144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Power from recorded readings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0C3B4EE6-EDBA-4653-8C63-DDB22BF4F9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6     STEP 1 OF 3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19BC57D6-9ED6-4B38-9A23-2CC4435B49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25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687DED67-F5A4-4CAB-AC9F-0C4AE6EF63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25 of 27</a:t>
            </a:r>
          </a:p>
        </p:txBody>
      </p:sp>
      <p:sp>
        <p:nvSpPr>
          <p:cNvPr id="52" name="ch05-label-0">
            <a:extLst xmlns:a="http://schemas.openxmlformats.org/drawingml/2006/main">
              <a:ext uri="{FF2B5EF4-FFF2-40B4-BE49-F238E27FC236}">
                <a16:creationId xmlns:a16="http://schemas.microsoft.com/office/drawing/2014/main" id="{4B77F760-8A23-4C82-9C1A-D7CD074713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1809750"/>
            <a:ext cx="84772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USE THE NORMAL CIRCUIT DATA</a:t>
            </a:r>
          </a:p>
        </p:txBody>
      </p:sp>
      <p:sp>
        <p:nvSpPr>
          <p:cNvPr id="53" name="ch05-body-0">
            <a:extLst xmlns:a="http://schemas.openxmlformats.org/drawingml/2006/main">
              <a:ext uri="{FF2B5EF4-FFF2-40B4-BE49-F238E27FC236}">
                <a16:creationId xmlns:a16="http://schemas.microsoft.com/office/drawing/2014/main" id="{AFA19766-2462-429C-AF17-2029574D78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2143125"/>
            <a:ext cx="8524875" cy="5810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8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Use branch voltages from Lab 1 and branch/total currents from Lab 2. Keep the pack disconnected.</a:t>
            </a:r>
          </a:p>
        </p:txBody>
      </p:sp>
      <p:sp>
        <p:nvSpPr>
          <p:cNvPr id="54" name="ch05-label-1">
            <a:extLst xmlns:a="http://schemas.openxmlformats.org/drawingml/2006/main">
              <a:ext uri="{FF2B5EF4-FFF2-40B4-BE49-F238E27FC236}">
                <a16:creationId xmlns:a16="http://schemas.microsoft.com/office/drawing/2014/main" id="{688E083D-BC07-4ECF-8D81-21239551F1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2905125"/>
            <a:ext cx="84772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CONVERT AND CALCULATE</a:t>
            </a:r>
          </a:p>
        </p:txBody>
      </p:sp>
      <p:sp>
        <p:nvSpPr>
          <p:cNvPr id="55" name="ch05-body-1">
            <a:extLst xmlns:a="http://schemas.openxmlformats.org/drawingml/2006/main">
              <a:ext uri="{FF2B5EF4-FFF2-40B4-BE49-F238E27FC236}">
                <a16:creationId xmlns:a16="http://schemas.microsoft.com/office/drawing/2014/main" id="{1925AA33-82DC-4845-8D07-EDB8A3F6FC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3238500"/>
            <a:ext cx="8524875" cy="5810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8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Divide mA by 1000 to get A. For each resistor, calculate P(W) = branch V × branch I(A).</a:t>
            </a:r>
          </a:p>
        </p:txBody>
      </p:sp>
      <p:sp>
        <p:nvSpPr>
          <p:cNvPr id="56" name="ch05-label-2">
            <a:extLst xmlns:a="http://schemas.openxmlformats.org/drawingml/2006/main">
              <a:ext uri="{FF2B5EF4-FFF2-40B4-BE49-F238E27FC236}">
                <a16:creationId xmlns:a16="http://schemas.microsoft.com/office/drawing/2014/main" id="{EDB39288-B3E3-43FA-85F9-1C8FAEFB1B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4000500"/>
            <a:ext cx="84772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3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SOURCE POWER</a:t>
            </a:r>
          </a:p>
        </p:txBody>
      </p:sp>
      <p:sp>
        <p:nvSpPr>
          <p:cNvPr id="57" name="ch05-body-2">
            <a:extLst xmlns:a="http://schemas.openxmlformats.org/drawingml/2006/main">
              <a:ext uri="{FF2B5EF4-FFF2-40B4-BE49-F238E27FC236}">
                <a16:creationId xmlns:a16="http://schemas.microsoft.com/office/drawing/2014/main" id="{86EB7701-B22F-4D81-9A16-013481A574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4333875"/>
            <a:ext cx="8524875" cy="5810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87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87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Calculate source V × total I(A). Compare it with P1 + P2 + P3.</a:t>
            </a:r>
          </a:p>
        </p:txBody>
      </p:sp>
      <p:sp>
        <p:nvSpPr>
          <p:cNvPr id="58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ADB52589-4EA5-4FD0-9E67-4A431DC324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59" name="ch05-check">
            <a:extLst xmlns:a="http://schemas.openxmlformats.org/drawingml/2006/main">
              <a:ext uri="{FF2B5EF4-FFF2-40B4-BE49-F238E27FC236}">
                <a16:creationId xmlns:a16="http://schemas.microsoft.com/office/drawing/2014/main" id="{523EA134-C966-43B7-A0BD-87DC6C4EEB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Use the three-parallel-branch readings. Keep unequal-branch and open-branch data separate.</a:t>
            </a:r>
          </a:p>
        </p:txBody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slides/slide26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1DEF0291-F807-4736-B18B-A36DA5061914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bacd6b465854d3b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Power results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6666AB58-EB79-4CA8-8B44-D8DBB3D642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6     STEP 2 OF 3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D89E5DBE-588A-47C3-B763-AF41D94021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26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843B5BE4-F01B-4CD5-9524-0B04FA32E1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26 of 27</a:t>
            </a:r>
          </a:p>
        </p:txBody>
      </p:sp>
      <p:sp>
        <p:nvSpPr>
          <p:cNvPr id="52" name="ch05-table-prompt">
            <a:extLst xmlns:a="http://schemas.openxmlformats.org/drawingml/2006/main">
              <a:ext uri="{FF2B5EF4-FFF2-40B4-BE49-F238E27FC236}">
                <a16:creationId xmlns:a16="http://schemas.microsoft.com/office/drawing/2014/main" id="{98DBEAC8-4414-4F75-BFA1-B8C8DBE2B2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1790700"/>
            <a:ext cx="857250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Copy the table. Show current in amperes before calculating watts.</a:t>
            </a:r>
          </a:p>
        </p:txBody>
      </p:sp>
      <p:graphicFrame>
        <p:nvGraphicFrame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4A294512-35FC-49CE-988E-7E786A887C2E}"/>
              </a:ext>
            </a:extLst>
          </p:cNvPr>
          <p:cNvGraphicFramePr/>
          <p:nvPr/>
        </p:nvGraphicFramePr>
        <p:xfrm>
          <a:off xmlns:a="http://schemas.openxmlformats.org/drawingml/2006/main" x="2286000" y="2428875"/>
          <a:ext xmlns:a="http://schemas.openxmlformats.org/drawingml/2006/main" cx="8572500" cy="247650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1619250"/>
                <a:gridCol w="1905000"/>
                <a:gridCol w="2476500"/>
                <a:gridCol w="2571750"/>
              </a:tblGrid>
              <a:tr h="495300"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F1C40F"/>
                          </a:solidFill>
                          <a:latin typeface="Arial"/>
                          <a:ea typeface="Arial"/>
                          <a:cs typeface="Arial"/>
                        </a:rPr>
                        <a:t>LOAD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T w="9525">
                      <a:solidFill>
                        <a:srgbClr val="001923"/>
                      </a:solidFill>
                      <a:prstDash val="solid"/>
                    </a:lnT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830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F1C40F"/>
                          </a:solidFill>
                          <a:latin typeface="Arial"/>
                          <a:ea typeface="Arial"/>
                          <a:cs typeface="Arial"/>
                        </a:rPr>
                        <a:t>VOLTS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T w="9525">
                      <a:solidFill>
                        <a:srgbClr val="001923"/>
                      </a:solidFill>
                      <a:prstDash val="solid"/>
                    </a:lnT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830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F1C40F"/>
                          </a:solidFill>
                          <a:latin typeface="Arial"/>
                          <a:ea typeface="Arial"/>
                          <a:cs typeface="Arial"/>
                        </a:rPr>
                        <a:t>AMPS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T w="9525">
                      <a:solidFill>
                        <a:srgbClr val="001923"/>
                      </a:solidFill>
                      <a:prstDash val="solid"/>
                    </a:lnT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830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F1C40F"/>
                          </a:solidFill>
                          <a:latin typeface="Arial"/>
                          <a:ea typeface="Arial"/>
                          <a:cs typeface="Arial"/>
                        </a:rPr>
                        <a:t>POWER (W)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T w="9525">
                      <a:solidFill>
                        <a:srgbClr val="001923"/>
                      </a:solidFill>
                      <a:prstDash val="solid"/>
                    </a:lnT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83040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R1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Lab 1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Lab 2 ÷ 1000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Calculate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R2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Lab 1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Lab 2 ÷ 1000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Calculate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R3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Lab 1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Lab 2 ÷ 1000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Calculate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Source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Source reading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Total ÷ 1000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Calculate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</a:tr>
            </a:tbl>
          </a:graphicData>
        </a:graphic>
      </p:graphicFrame>
      <p:sp>
        <p:nvSpPr>
          <p:cNvPr id="54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6187B29C-D814-4466-BADF-B3B76BB110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55" name="ch05-check">
            <a:extLst xmlns:a="http://schemas.openxmlformats.org/drawingml/2006/main">
              <a:ext uri="{FF2B5EF4-FFF2-40B4-BE49-F238E27FC236}">
                <a16:creationId xmlns:a16="http://schemas.microsoft.com/office/drawing/2014/main" id="{41539BC0-5D75-4665-9BDB-6C54D02B84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Does the sum of branch watts match the source watts within measurement limits?</a:t>
            </a:r>
          </a:p>
        </p:txBody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slides/slide27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Picture 31">
            <a:extLst xmlns:a="http://schemas.openxmlformats.org/drawingml/2006/main">
              <a:ext uri="{FF2B5EF4-FFF2-40B4-BE49-F238E27FC236}">
                <a16:creationId xmlns:a16="http://schemas.microsoft.com/office/drawing/2014/main" id="{B4B603A8-7AE9-43AB-BD4A-14781551E7DF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07d1333533942b5"/>
          <a:srcRect xmlns:a="http://schemas.openxmlformats.org/drawingml/2006/main" l="0" t="28" r="0" b="28"/>
          <a:stretch xmlns:a="http://schemas.openxmlformats.org/drawingml/2006/main"/>
        </p:blipFill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pic>
      <p:sp>
        <p:nvSpPr>
          <p:cNvPr id="33" name="BackdropOverlay">
            <a:extLst xmlns:a="http://schemas.openxmlformats.org/drawingml/2006/main">
              <a:ext uri="{FF2B5EF4-FFF2-40B4-BE49-F238E27FC236}">
                <a16:creationId xmlns:a16="http://schemas.microsoft.com/office/drawing/2014/main" id="{12B357AB-154C-40C4-8949-ACDA53382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1760" cy="6857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1923">
              <a:alpha val="36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4" name="ContentPanel">
            <a:extLst xmlns:a="http://schemas.openxmlformats.org/drawingml/2006/main">
              <a:ext uri="{FF2B5EF4-FFF2-40B4-BE49-F238E27FC236}">
                <a16:creationId xmlns:a16="http://schemas.microsoft.com/office/drawing/2014/main" id="{11CA1722-0F4F-42DB-97F5-45B5575B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640" y="361800"/>
            <a:ext cx="9886680" cy="6076440"/>
          </a:xfrm>
          <a:prstGeom xmlns:a="http://schemas.openxmlformats.org/drawingml/2006/main" prst="roundRect">
            <a:avLst>
              <a:gd name="adj" fmla="val 2821"/>
            </a:avLst>
          </a:prstGeom>
          <a:solidFill xmlns:a="http://schemas.openxmlformats.org/drawingml/2006/main">
            <a:srgbClr val="07516D">
              <a:alpha val="91000"/>
            </a:srgbClr>
          </a:solidFill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45000" rIns="90000" bIns="4500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7" name="Title">
            <a:extLst xmlns:a="http://schemas.openxmlformats.org/drawingml/2006/main">
              <a:ext uri="{FF2B5EF4-FFF2-40B4-BE49-F238E27FC236}">
                <a16:creationId xmlns:a16="http://schemas.microsoft.com/office/drawing/2014/main" id="{F517C290-F6AC-41A1-858F-0626098EC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720" y="838080"/>
            <a:ext cx="8857800" cy="495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28440" tIns="19080" rIns="28440" bIns="19080" anchor="ctr">
            <a:normAutofit fontScale="100000"/>
          </a:bodyPr>
          <a:lstStyle xmlns:a="http://schemas.openxmlformats.org/drawingml/2006/main"/>
          <a:p xmlns:a="http://schemas.openxmlformats.org/drawingml/2006/main">
            <a:pPr>
              <a:lnSpc>
                <a:spcPct val="100000"/>
              </a:lnSpc>
              <a:buNone/>
            </a:pPr>
            <a:r>
              <a:rPr sz="2020" b="1" u="none" strike="noStrike">
                <a:solidFill>
                  <a:srgbClr val="FFFFFF"/>
                </a:solidFill>
                <a:latin typeface="Arial"/>
                <a:ea typeface="Arial"/>
                <a:cs typeface="Arial"/>
              </a:rPr>
              <a:t>Ratings and station reset</a:t>
            </a:r>
            <a:endParaRPr sz="202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8" name="TitleRule">
            <a:extLst xmlns:a="http://schemas.openxmlformats.org/drawingml/2006/main">
              <a:ext uri="{FF2B5EF4-FFF2-40B4-BE49-F238E27FC236}">
                <a16:creationId xmlns:a16="http://schemas.microsoft.com/office/drawing/2014/main" id="{2BF98125-9C6E-4ACF-9053-9BC9FD66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360" y="1438200"/>
            <a:ext cx="1123920" cy="360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rgbClr val="F1C40F"/>
            </a:solidFill>
            <a:round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90000" tIns="-44640" rIns="90000" bIns="-44640" anchor="t">
            <a:no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800" b="0" u="none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lab-key-idea-background">
            <a:extLst xmlns:a="http://schemas.openxmlformats.org/drawingml/2006/main">
              <a:ext uri="{FF2B5EF4-FFF2-40B4-BE49-F238E27FC236}">
                <a16:creationId xmlns:a16="http://schemas.microsoft.com/office/drawing/2014/main" id="{32684D64-F90A-4B41-B9A0-8BBDBE50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238750"/>
            <a:ext cx="8810625" cy="762000"/>
          </a:xfrm>
          <a:prstGeom xmlns:a="http://schemas.openxmlformats.org/drawingml/2006/main" prst="roundRect">
            <a:avLst>
              <a:gd name="adj" fmla="val 17500"/>
            </a:avLst>
          </a:prstGeom>
          <a:solidFill xmlns:a="http://schemas.openxmlformats.org/drawingml/2006/main">
            <a:srgbClr val="04394D"/>
          </a:solidFill>
          <a:ln xmlns:a="http://schemas.openxmlformats.org/drawingml/2006/main" w="0">
            <a:noFill/>
          </a:ln>
        </p:spPr>
      </p:sp>
      <p:sp>
        <p:nvSpPr>
          <p:cNvPr id="49" name="ch05-section">
            <a:extLst xmlns:a="http://schemas.openxmlformats.org/drawingml/2006/main">
              <a:ext uri="{FF2B5EF4-FFF2-40B4-BE49-F238E27FC236}">
                <a16:creationId xmlns:a16="http://schemas.microsoft.com/office/drawing/2014/main" id="{14464205-FA9C-4643-9E82-9B98420E97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95300"/>
            <a:ext cx="752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LAB 6     STEP 3 OF 3</a:t>
            </a:r>
          </a:p>
        </p:txBody>
      </p:sp>
      <p:sp>
        <p:nvSpPr>
          <p:cNvPr id="50" name="ch05-count">
            <a:extLst xmlns:a="http://schemas.openxmlformats.org/drawingml/2006/main">
              <a:ext uri="{FF2B5EF4-FFF2-40B4-BE49-F238E27FC236}">
                <a16:creationId xmlns:a16="http://schemas.microsoft.com/office/drawing/2014/main" id="{DD89B437-CF91-4A30-8612-3F6065AC08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0" y="495300"/>
            <a:ext cx="1047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 algn="r"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 algn="r">
              <a:buNone/>
              <a:defRPr sz="98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98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27 / 27</a:t>
            </a:r>
          </a:p>
        </p:txBody>
      </p:sp>
      <p:sp>
        <p:nvSpPr>
          <p:cNvPr id="51" name="ch05-footer">
            <a:extLst xmlns:a="http://schemas.openxmlformats.org/drawingml/2006/main">
              <a:ext uri="{FF2B5EF4-FFF2-40B4-BE49-F238E27FC236}">
                <a16:creationId xmlns:a16="http://schemas.microsoft.com/office/drawing/2014/main" id="{74B5573B-7C65-47FE-8B6F-783AA31F78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6162675"/>
            <a:ext cx="9144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750" b="0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F1C40F"/>
                </a:solidFill>
                <a:latin typeface="Arial"/>
                <a:ea typeface="Arial"/>
                <a:cs typeface="Arial"/>
              </a:rPr>
              <a:t>DC Theory     Chapter 5     Student labs     3 V pack (2×AAA)     Slide 27 of 27</a:t>
            </a:r>
          </a:p>
        </p:txBody>
      </p:sp>
      <p:sp>
        <p:nvSpPr>
          <p:cNvPr id="52" name="ch05-table-prompt">
            <a:extLst xmlns:a="http://schemas.openxmlformats.org/drawingml/2006/main">
              <a:ext uri="{FF2B5EF4-FFF2-40B4-BE49-F238E27FC236}">
                <a16:creationId xmlns:a16="http://schemas.microsoft.com/office/drawing/2014/main" id="{A2A02453-AB1E-409C-841E-8EC640A731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1790700"/>
            <a:ext cx="857250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8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Ask for the verified resistor power rating. Record each rating in watts.</a:t>
            </a:r>
          </a:p>
        </p:txBody>
      </p:sp>
      <p:graphicFrame>
        <p:nvGraphicFrame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D3C0520D-A168-478B-A47B-EA5E001B7E5A}"/>
              </a:ext>
            </a:extLst>
          </p:cNvPr>
          <p:cNvGraphicFramePr/>
          <p:nvPr/>
        </p:nvGraphicFramePr>
        <p:xfrm>
          <a:off xmlns:a="http://schemas.openxmlformats.org/drawingml/2006/main" x="2286000" y="2428875"/>
          <a:ext xmlns:a="http://schemas.openxmlformats.org/drawingml/2006/main" cx="8572500" cy="2190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1524000"/>
                <a:gridCol w="2381250"/>
                <a:gridCol w="2095500"/>
                <a:gridCol w="2571750"/>
              </a:tblGrid>
              <a:tr h="547688">
                <a:tc>
                  <a:txBody>
                    <a:bodyPr/>
                    <a:lstStyle/>
                    <a:p>
                      <a:r>
                        <a:rPr sz="1425" b="1">
                          <a:solidFill>
                            <a:srgbClr val="F1C40F"/>
                          </a:solidFill>
                          <a:latin typeface="Arial"/>
                          <a:ea typeface="Arial"/>
                          <a:cs typeface="Arial"/>
                        </a:rPr>
                        <a:t>RESISTOR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T w="9525">
                      <a:solidFill>
                        <a:srgbClr val="001923"/>
                      </a:solidFill>
                      <a:prstDash val="solid"/>
                    </a:lnT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830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425" b="1">
                          <a:solidFill>
                            <a:srgbClr val="F1C40F"/>
                          </a:solidFill>
                          <a:latin typeface="Arial"/>
                          <a:ea typeface="Arial"/>
                          <a:cs typeface="Arial"/>
                        </a:rPr>
                        <a:t>CALCULATED (W)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T w="9525">
                      <a:solidFill>
                        <a:srgbClr val="001923"/>
                      </a:solidFill>
                      <a:prstDash val="solid"/>
                    </a:lnT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830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425" b="1">
                          <a:solidFill>
                            <a:srgbClr val="F1C40F"/>
                          </a:solidFill>
                          <a:latin typeface="Arial"/>
                          <a:ea typeface="Arial"/>
                          <a:cs typeface="Arial"/>
                        </a:rPr>
                        <a:t>RATING (W)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T w="9525">
                      <a:solidFill>
                        <a:srgbClr val="001923"/>
                      </a:solidFill>
                      <a:prstDash val="solid"/>
                    </a:lnT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830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425" b="1">
                          <a:solidFill>
                            <a:srgbClr val="F1C40F"/>
                          </a:solidFill>
                          <a:latin typeface="Arial"/>
                          <a:ea typeface="Arial"/>
                          <a:cs typeface="Arial"/>
                        </a:rPr>
                        <a:t>BELOW RATING?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T w="9525">
                      <a:solidFill>
                        <a:srgbClr val="001923"/>
                      </a:solidFill>
                      <a:prstDash val="solid"/>
                    </a:lnT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83040"/>
                    </a:solidFill>
                  </a:tcPr>
                </a:tc>
              </a:tr>
              <a:tr h="547688"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R1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calculation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Verified value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Yes / No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</a:tr>
              <a:tr h="547688"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R2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calculation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Verified value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Yes / No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</a:tr>
              <a:tr h="547688"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R3</a:t>
                      </a:r>
                    </a:p>
                  </a:txBody>
                  <a:tcPr marL="114300" marR="95250" marT="85725" marB="85725" anchor="ctr">
                    <a:lnL w="9525">
                      <a:solidFill>
                        <a:srgbClr val="001923"/>
                      </a:solidFill>
                      <a:prstDash val="solid"/>
                    </a:lnL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Your calculation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Verified value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Yes / No</a:t>
                      </a:r>
                    </a:p>
                  </a:txBody>
                  <a:tcPr marL="114300" marR="95250" marT="85725" marB="85725" anchor="ctr">
                    <a:lnR w="9525">
                      <a:solidFill>
                        <a:srgbClr val="001923"/>
                      </a:solidFill>
                      <a:prstDash val="solid"/>
                    </a:lnR>
                    <a:lnB w="9525">
                      <a:solidFill>
                        <a:srgbClr val="001923"/>
                      </a:solidFill>
                      <a:prstDash val="solid"/>
                    </a:lnB>
                    <a:solidFill>
                      <a:srgbClr val="07516D"/>
                    </a:solidFill>
                  </a:tcPr>
                </a:tc>
              </a:tr>
            </a:tbl>
          </a:graphicData>
        </a:graphic>
      </p:graphicFrame>
      <p:sp>
        <p:nvSpPr>
          <p:cNvPr id="54" name="ch05-check-label">
            <a:extLst xmlns:a="http://schemas.openxmlformats.org/drawingml/2006/main">
              <a:ext uri="{FF2B5EF4-FFF2-40B4-BE49-F238E27FC236}">
                <a16:creationId xmlns:a16="http://schemas.microsoft.com/office/drawing/2014/main" id="{51A82919-0EFB-4E3B-8618-105F1183BC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53050"/>
            <a:ext cx="8286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050" b="1">
                <a:solidFill>
                  <a:srgbClr val="F1C40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1C40F"/>
                </a:solidFill>
                <a:latin typeface="Arial"/>
                <a:ea typeface="Arial"/>
                <a:cs typeface="Arial"/>
              </a:rPr>
              <a:t>CHECK</a:t>
            </a:r>
          </a:p>
        </p:txBody>
      </p:sp>
      <p:sp>
        <p:nvSpPr>
          <p:cNvPr id="55" name="ch05-check">
            <a:extLst xmlns:a="http://schemas.openxmlformats.org/drawingml/2006/main">
              <a:ext uri="{FF2B5EF4-FFF2-40B4-BE49-F238E27FC236}">
                <a16:creationId xmlns:a16="http://schemas.microsoft.com/office/drawing/2014/main" id="{E6C1B363-6290-4895-88EC-98B1606796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581650"/>
            <a:ext cx="8382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>
            <a:noAutofit/>
          </a:bodyPr>
          <a:lstStyle xmlns:a="http://schemas.openxmlformats.org/drawingml/2006/main">
            <a:defPPr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defPPr>
            <a:lvl1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1pPr>
            <a:lvl2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2pPr>
            <a:lvl3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3pPr>
            <a:lvl4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4pPr>
            <a:lvl5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5pPr>
            <a:lvl6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6pPr>
            <a:lvl7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7pPr>
            <a:lvl8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8pPr>
            <a:lvl9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lvl9pPr>
          </a:lstStyle>
          <a:p xmlns:a="http://schemas.openxmlformats.org/drawingml/2006/main">
            <a:pPr>
              <a:buNone/>
              <a:defRPr sz="1500" b="0">
                <a:solidFill>
                  <a:srgbClr val="FFF2A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FFF2A8"/>
                </a:solidFill>
                <a:latin typeface="Arial"/>
                <a:ea typeface="Arial"/>
                <a:cs typeface="Arial"/>
              </a:rPr>
              <a:t>Finish with the pack disconnected, normal feeds restored and the red lead in V/Ω.</a:t>
            </a:r>
          </a:p>
        </p:txBody>
      </p:sp>
    </p:spTree>
    <p:extLst>
      <p:ext uri="{BB962C8B-B14F-4D97-AF65-F5344CB8AC3E}">
        <p14:creationId xmlns:p14="http://schemas.microsoft.com/office/powerpoint/2010/main" val="188478927"/>
      </p:ext>
    </p:extLst>
  </p:cSld>
</p:sld>
</file>

<file path=ppt/theme/theme1.xml><?xml version="1.0" encoding="utf-8"?>
<a:theme xmlns:a="http://schemas.openxmlformats.org/drawingml/2006/main" name="ChatGPT">
  <a:themeElements>
    <a:clrScheme name="Night 1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Night 1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</a:schemeClr>
            </a:gs>
            <a:gs pos="50000">
              <a:schemeClr val="phClr">
                <a:tint val="73000"/>
                <a:lumMod val="105000"/>
              </a:schemeClr>
            </a:gs>
            <a:gs pos="100000">
              <a:schemeClr val="phClr">
                <a:tint val="81000"/>
                <a:lumMod val="105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tint val="94000"/>
                <a:lumMod val="102000"/>
              </a:schemeClr>
            </a:gs>
            <a:gs pos="50000">
              <a:schemeClr val="phClr">
                <a:shade val="100000"/>
                <a:lumMod val="100000"/>
              </a:schemeClr>
            </a:gs>
            <a:gs pos="100000">
              <a:schemeClr val="phClr">
                <a:shade val="78000"/>
                <a:lumMod val="99000"/>
              </a:schemeClr>
            </a:gs>
          </a:gsLst>
          <a:lin ang="5400000" scaled="0"/>
          <a:tileRect/>
        </a:gradFill>
      </a:fillStyleLst>
      <a:lnStyleLst>
        <a:ln w="12700">
          <a:prstDash val="solid"/>
        </a:ln>
        <a:ln w="19050">
          <a:prstDash val="solid"/>
        </a:ln>
        <a:ln w="2540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2026-10-19T00:12:05.7010000Z</dcterms:created>
  <dcterms:modified xsi:type="dcterms:W3CDTF">2026-10-19T00:12:05.7010000Z</dcterms:modified>
</coreProperties>
</file>